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6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C50551-0894-482B-BF00-3E85300C1137}" type="datetimeFigureOut">
              <a:rPr lang="es-CO" smtClean="0"/>
              <a:t>25/06/2010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E06724E-B669-48F0-8F36-673F601AB0C5}"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50551-0894-482B-BF00-3E85300C1137}" type="datetimeFigureOut">
              <a:rPr lang="es-CO" smtClean="0"/>
              <a:t>25/06/2010</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6724E-B669-48F0-8F36-673F601AB0C5}"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7772400" cy="1470025"/>
          </a:xfrm>
        </p:spPr>
        <p:txBody>
          <a:bodyPr/>
          <a:lstStyle/>
          <a:p>
            <a:r>
              <a:rPr lang="es-CO" dirty="0" smtClean="0"/>
              <a:t>                  FORO REGIONAL</a:t>
            </a:r>
            <a:endParaRPr lang="es-CO" dirty="0"/>
          </a:p>
        </p:txBody>
      </p:sp>
      <p:sp>
        <p:nvSpPr>
          <p:cNvPr id="3" name="2 Subtítulo"/>
          <p:cNvSpPr>
            <a:spLocks noGrp="1"/>
          </p:cNvSpPr>
          <p:nvPr>
            <p:ph type="subTitle" idx="1"/>
          </p:nvPr>
        </p:nvSpPr>
        <p:spPr>
          <a:xfrm>
            <a:off x="1357290" y="3286124"/>
            <a:ext cx="6400800" cy="1752600"/>
          </a:xfrm>
        </p:spPr>
        <p:txBody>
          <a:bodyPr>
            <a:normAutofit fontScale="92500" lnSpcReduction="20000"/>
          </a:bodyPr>
          <a:lstStyle/>
          <a:p>
            <a:r>
              <a:rPr lang="es-CO" dirty="0" smtClean="0"/>
              <a:t>HACIA UNA VERDADERA RENDICION DE CUENTAS EN MEXICO</a:t>
            </a:r>
          </a:p>
          <a:p>
            <a:endParaRPr lang="es-CO" dirty="0"/>
          </a:p>
          <a:p>
            <a:r>
              <a:rPr lang="es-CO" dirty="0" smtClean="0"/>
              <a:t>MERID</a:t>
            </a:r>
            <a:r>
              <a:rPr lang="es-CO" dirty="0" smtClean="0"/>
              <a:t>C</a:t>
            </a:r>
            <a:r>
              <a:rPr lang="es-CO" dirty="0" smtClean="0"/>
              <a:t>A, YUC. 25 DE JUNIO, 2010</a:t>
            </a:r>
            <a:endParaRPr lang="es-CO" dirty="0"/>
          </a:p>
        </p:txBody>
      </p:sp>
      <p:pic>
        <p:nvPicPr>
          <p:cNvPr id="4097" name="Picture 1" descr="C:\Archivos de programa\Microsoft Office\MEDIA\CAGCAT10\j0292020.wmf"/>
          <p:cNvPicPr>
            <a:picLocks noChangeAspect="1" noChangeArrowheads="1"/>
          </p:cNvPicPr>
          <p:nvPr/>
        </p:nvPicPr>
        <p:blipFill>
          <a:blip r:embed="rId2"/>
          <a:srcRect/>
          <a:stretch>
            <a:fillRect/>
          </a:stretch>
        </p:blipFill>
        <p:spPr bwMode="auto">
          <a:xfrm>
            <a:off x="6572264" y="642918"/>
            <a:ext cx="1868488" cy="1773237"/>
          </a:xfrm>
          <a:prstGeom prst="rect">
            <a:avLst/>
          </a:prstGeom>
          <a:noFill/>
        </p:spPr>
      </p:pic>
      <p:pic>
        <p:nvPicPr>
          <p:cNvPr id="4098" name="Picture 2" descr="C:\Archivos de programa\Microsoft Office\MEDIA\CAGCAT10\j0233018.wmf"/>
          <p:cNvPicPr>
            <a:picLocks noChangeAspect="1" noChangeArrowheads="1"/>
          </p:cNvPicPr>
          <p:nvPr/>
        </p:nvPicPr>
        <p:blipFill>
          <a:blip r:embed="rId3"/>
          <a:srcRect/>
          <a:stretch>
            <a:fillRect/>
          </a:stretch>
        </p:blipFill>
        <p:spPr bwMode="auto">
          <a:xfrm>
            <a:off x="571472" y="357166"/>
            <a:ext cx="2574925" cy="261461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REACCION CIUDADANA</a:t>
            </a:r>
            <a:endParaRPr lang="es-CO" dirty="0"/>
          </a:p>
        </p:txBody>
      </p:sp>
      <p:sp>
        <p:nvSpPr>
          <p:cNvPr id="3" name="2 Marcador de contenido"/>
          <p:cNvSpPr>
            <a:spLocks noGrp="1"/>
          </p:cNvSpPr>
          <p:nvPr>
            <p:ph idx="1"/>
          </p:nvPr>
        </p:nvSpPr>
        <p:spPr/>
        <p:txBody>
          <a:bodyPr>
            <a:normAutofit lnSpcReduction="10000"/>
          </a:bodyPr>
          <a:lstStyle/>
          <a:p>
            <a:r>
              <a:rPr lang="es-CO" dirty="0" smtClean="0"/>
              <a:t>MEXICO EN EL CONTEXTO INTERNACIONAL:</a:t>
            </a:r>
          </a:p>
          <a:p>
            <a:endParaRPr lang="es-CO" dirty="0" smtClean="0"/>
          </a:p>
          <a:p>
            <a:r>
              <a:rPr lang="es-CO" dirty="0" smtClean="0"/>
              <a:t>INSEGURIDAD</a:t>
            </a:r>
          </a:p>
          <a:p>
            <a:endParaRPr lang="es-CO" dirty="0" smtClean="0"/>
          </a:p>
          <a:p>
            <a:r>
              <a:rPr lang="es-CO" dirty="0" smtClean="0"/>
              <a:t>PESIMA CALIDAD EN EDUCACION</a:t>
            </a:r>
          </a:p>
          <a:p>
            <a:endParaRPr lang="es-CO" dirty="0" smtClean="0"/>
          </a:p>
          <a:p>
            <a:r>
              <a:rPr lang="es-CO" dirty="0" smtClean="0"/>
              <a:t>ALTOS INDICES DECORRUPOCION</a:t>
            </a:r>
          </a:p>
          <a:p>
            <a:r>
              <a:rPr lang="es-CO" dirty="0" smtClean="0"/>
              <a:t>ENTRE OTROS</a:t>
            </a:r>
          </a:p>
          <a:p>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DISTRIBUCION DEL GASTO PUBLICO</a:t>
            </a:r>
            <a:endParaRPr lang="es-CO" dirty="0"/>
          </a:p>
        </p:txBody>
      </p:sp>
      <p:sp>
        <p:nvSpPr>
          <p:cNvPr id="3" name="2 Marcador de contenido"/>
          <p:cNvSpPr>
            <a:spLocks noGrp="1"/>
          </p:cNvSpPr>
          <p:nvPr>
            <p:ph idx="1"/>
          </p:nvPr>
        </p:nvSpPr>
        <p:spPr/>
        <p:txBody>
          <a:bodyPr/>
          <a:lstStyle/>
          <a:p>
            <a:r>
              <a:rPr lang="es-CO" dirty="0" smtClean="0"/>
              <a:t>75% DEL GASTOS CORRIENTE SE DESTINA A LA  BUROICRACIA</a:t>
            </a:r>
          </a:p>
          <a:p>
            <a:endParaRPr lang="es-CO" dirty="0"/>
          </a:p>
          <a:p>
            <a:r>
              <a:rPr lang="es-CO" dirty="0" smtClean="0"/>
              <a:t>OTROS PAISES:</a:t>
            </a:r>
          </a:p>
          <a:p>
            <a:endParaRPr lang="es-CO" dirty="0"/>
          </a:p>
          <a:p>
            <a:r>
              <a:rPr lang="es-CO" dirty="0" smtClean="0"/>
              <a:t>30 AL 40%</a:t>
            </a:r>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FALTA DE ACCESO A LA INFORMACION PUBLICA</a:t>
            </a:r>
            <a:endParaRPr lang="es-CO" dirty="0"/>
          </a:p>
        </p:txBody>
      </p:sp>
      <p:sp>
        <p:nvSpPr>
          <p:cNvPr id="3" name="2 Marcador de contenido"/>
          <p:cNvSpPr>
            <a:spLocks noGrp="1"/>
          </p:cNvSpPr>
          <p:nvPr>
            <p:ph idx="1"/>
          </p:nvPr>
        </p:nvSpPr>
        <p:spPr/>
        <p:txBody>
          <a:bodyPr/>
          <a:lstStyle/>
          <a:p>
            <a:r>
              <a:rPr lang="es-CO" dirty="0" smtClean="0"/>
              <a:t>A NIVEL FEDERAL EN LA MAYORIA DE LOS</a:t>
            </a:r>
          </a:p>
          <a:p>
            <a:r>
              <a:rPr lang="es-CO" dirty="0" smtClean="0"/>
              <a:t>CASOS SE OBTIENE INFORMACION</a:t>
            </a:r>
          </a:p>
          <a:p>
            <a:endParaRPr lang="es-CO" dirty="0"/>
          </a:p>
          <a:p>
            <a:r>
              <a:rPr lang="es-CO" dirty="0" smtClean="0"/>
              <a:t>A NIVEL ESTATAL O MUNICIPAL: DISCRECIONALIDAD</a:t>
            </a:r>
            <a:endParaRPr lang="es-CO" dirty="0"/>
          </a:p>
          <a:p>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RENDICION DE CUENTAS</a:t>
            </a:r>
            <a:endParaRPr lang="es-CO" dirty="0"/>
          </a:p>
        </p:txBody>
      </p:sp>
      <p:sp>
        <p:nvSpPr>
          <p:cNvPr id="3" name="2 Marcador de contenido"/>
          <p:cNvSpPr>
            <a:spLocks noGrp="1"/>
          </p:cNvSpPr>
          <p:nvPr>
            <p:ph idx="1"/>
          </p:nvPr>
        </p:nvSpPr>
        <p:spPr/>
        <p:txBody>
          <a:bodyPr/>
          <a:lstStyle/>
          <a:p>
            <a:r>
              <a:rPr lang="es-CO" dirty="0" smtClean="0"/>
              <a:t>INFORMES DE GOBIERNO:</a:t>
            </a:r>
          </a:p>
          <a:p>
            <a:endParaRPr lang="es-CO" dirty="0"/>
          </a:p>
          <a:p>
            <a:r>
              <a:rPr lang="es-CO" dirty="0" smtClean="0"/>
              <a:t>POLITICOS</a:t>
            </a:r>
          </a:p>
          <a:p>
            <a:r>
              <a:rPr lang="es-CO" dirty="0" smtClean="0"/>
              <a:t>RESALTANDO ACTOS U OBRAS QUE LE PERMITEN AL FUNCIONARIO PUBLICO ENALTECER SU IMAGEN ANTE LA OPINION PUBLICA</a:t>
            </a:r>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PROPUESTAS CIUDADANAS</a:t>
            </a:r>
            <a:endParaRPr lang="es-CO" dirty="0"/>
          </a:p>
        </p:txBody>
      </p:sp>
      <p:sp>
        <p:nvSpPr>
          <p:cNvPr id="3" name="2 Marcador de contenido"/>
          <p:cNvSpPr>
            <a:spLocks noGrp="1"/>
          </p:cNvSpPr>
          <p:nvPr>
            <p:ph idx="1"/>
          </p:nvPr>
        </p:nvSpPr>
        <p:spPr/>
        <p:txBody>
          <a:bodyPr>
            <a:normAutofit fontScale="77500" lnSpcReduction="20000"/>
          </a:bodyPr>
          <a:lstStyle/>
          <a:p>
            <a:pPr lvl="0"/>
            <a:r>
              <a:rPr lang="es-MX" dirty="0"/>
              <a:t>Presentar una gestión financiera en la cual se haya incrementado el valor patrimonial y mejorado la liquidez  de la entidad gobernada, presentando un crecimiento en su infraestructura.</a:t>
            </a:r>
            <a:endParaRPr lang="es-CO" dirty="0"/>
          </a:p>
          <a:p>
            <a:pPr lvl="0"/>
            <a:r>
              <a:rPr lang="es-MX" dirty="0"/>
              <a:t>Presentar una gestión presupuestal en la cual se haya cumplido cabalmente con la Ley de Ingresos (Recaudación) y el Presupuesto de Egresos aprobado por el poder legislativo.</a:t>
            </a:r>
            <a:endParaRPr lang="es-CO" dirty="0"/>
          </a:p>
          <a:p>
            <a:r>
              <a:rPr lang="es-MX" dirty="0"/>
              <a:t> </a:t>
            </a:r>
            <a:endParaRPr lang="es-CO" dirty="0"/>
          </a:p>
          <a:p>
            <a:pPr lvl="0"/>
            <a:r>
              <a:rPr lang="es-MX" dirty="0"/>
              <a:t>Presentar una gestión social en la cual se logren avances en materia de educación, salud, vivienda, seguridad, ingreso perca pita, etc., según los indicadores estratégicos previamente diseñados para medir estos efectos.</a:t>
            </a:r>
            <a:endParaRPr lang="es-CO" dirty="0"/>
          </a:p>
          <a:p>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PROPUESTAS CIUDADANAS</a:t>
            </a:r>
            <a:endParaRPr lang="es-CO" dirty="0"/>
          </a:p>
        </p:txBody>
      </p:sp>
      <p:sp>
        <p:nvSpPr>
          <p:cNvPr id="3" name="2 Marcador de contenido"/>
          <p:cNvSpPr>
            <a:spLocks noGrp="1"/>
          </p:cNvSpPr>
          <p:nvPr>
            <p:ph idx="1"/>
          </p:nvPr>
        </p:nvSpPr>
        <p:spPr/>
        <p:txBody>
          <a:bodyPr/>
          <a:lstStyle/>
          <a:p>
            <a:r>
              <a:rPr lang="es-CO" dirty="0" smtClean="0"/>
              <a:t>CASTIGO A FUNCIONARIOS CORRUPTOS:</a:t>
            </a:r>
          </a:p>
          <a:p>
            <a:endParaRPr lang="es-CO" dirty="0"/>
          </a:p>
          <a:p>
            <a:r>
              <a:rPr lang="es-CO" dirty="0" smtClean="0"/>
              <a:t>PENAS CORPORALES</a:t>
            </a:r>
          </a:p>
          <a:p>
            <a:endParaRPr lang="es-CO" dirty="0"/>
          </a:p>
          <a:p>
            <a:r>
              <a:rPr lang="es-CO" dirty="0" smtClean="0"/>
              <a:t>INHABILITACION COMO FUNCIONARIO PUBLICO EN UN LAPSO CUANDO MENOS DE CINCO AÑOS.</a:t>
            </a:r>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AREAS GENERADORAS DE CORRUPCION</a:t>
            </a:r>
            <a:endParaRPr lang="es-CO" dirty="0"/>
          </a:p>
        </p:txBody>
      </p:sp>
      <p:sp>
        <p:nvSpPr>
          <p:cNvPr id="3" name="2 Marcador de contenido"/>
          <p:cNvSpPr>
            <a:spLocks noGrp="1"/>
          </p:cNvSpPr>
          <p:nvPr>
            <p:ph idx="1"/>
          </p:nvPr>
        </p:nvSpPr>
        <p:spPr/>
        <p:txBody>
          <a:bodyPr>
            <a:normAutofit lnSpcReduction="10000"/>
          </a:bodyPr>
          <a:lstStyle/>
          <a:p>
            <a:pPr lvl="0"/>
            <a:r>
              <a:rPr lang="es-CO" dirty="0"/>
              <a:t>Eliminar el exceso de burocracia, la </a:t>
            </a:r>
            <a:r>
              <a:rPr lang="es-CO" dirty="0" err="1"/>
              <a:t>tramitología</a:t>
            </a:r>
            <a:r>
              <a:rPr lang="es-CO" dirty="0"/>
              <a:t> y la discrecionalidad en la toma de decisiones.</a:t>
            </a:r>
          </a:p>
          <a:p>
            <a:pPr lvl="0"/>
            <a:r>
              <a:rPr lang="es-CO" dirty="0"/>
              <a:t>Evaluar los procesos para la obtención de permisos, documentos, concesiones y licencias, así como el pago de facturas, adjudicación de contratos, mecanismos de supervisión y otros procedimientos de autorización y normatividad aplicables.</a:t>
            </a:r>
          </a:p>
          <a:p>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MEJORES PRACTICAS GUBERNAMENTALES</a:t>
            </a:r>
            <a:endParaRPr lang="es-CO" dirty="0"/>
          </a:p>
        </p:txBody>
      </p:sp>
      <p:sp>
        <p:nvSpPr>
          <p:cNvPr id="3" name="2 Marcador de contenido"/>
          <p:cNvSpPr>
            <a:spLocks noGrp="1"/>
          </p:cNvSpPr>
          <p:nvPr>
            <p:ph idx="1"/>
          </p:nvPr>
        </p:nvSpPr>
        <p:spPr/>
        <p:txBody>
          <a:bodyPr/>
          <a:lstStyle/>
          <a:p>
            <a:pPr lvl="0"/>
            <a:endParaRPr lang="es-CO" dirty="0" smtClean="0"/>
          </a:p>
          <a:p>
            <a:pPr lvl="0"/>
            <a:r>
              <a:rPr lang="es-CO" dirty="0" smtClean="0"/>
              <a:t>Impulsar </a:t>
            </a:r>
            <a:r>
              <a:rPr lang="es-CO" dirty="0"/>
              <a:t>la calidad de la gestión pública, estableciendo sistemas de control eficaces que no permitan la comisión de actos indebidos y que accedan al mejoramiento de las prácticas gubernamentales.</a:t>
            </a:r>
          </a:p>
          <a:p>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AUDITORIAS DEL DESEMPEÑO</a:t>
            </a:r>
            <a:endParaRPr lang="es-CO" dirty="0"/>
          </a:p>
        </p:txBody>
      </p:sp>
      <p:sp>
        <p:nvSpPr>
          <p:cNvPr id="3" name="2 Marcador de contenido"/>
          <p:cNvSpPr>
            <a:spLocks noGrp="1"/>
          </p:cNvSpPr>
          <p:nvPr>
            <p:ph idx="1"/>
          </p:nvPr>
        </p:nvSpPr>
        <p:spPr/>
        <p:txBody>
          <a:bodyPr>
            <a:normAutofit fontScale="70000" lnSpcReduction="20000"/>
          </a:bodyPr>
          <a:lstStyle/>
          <a:p>
            <a:pPr lvl="0"/>
            <a:r>
              <a:rPr lang="es-CO" dirty="0"/>
              <a:t>Establecer sistemas de indicadores de evaluación y parámetros de actuación que permitan auditar el desempeño de los funcionarios y empleados de la administración pública, con la finalidad de arraigar la cultura de la rendición de cuentas en todos los ámbitos de la gestión pública.</a:t>
            </a:r>
          </a:p>
          <a:p>
            <a:r>
              <a:rPr lang="es-CO" dirty="0"/>
              <a:t> </a:t>
            </a:r>
          </a:p>
          <a:p>
            <a:pPr lvl="0"/>
            <a:r>
              <a:rPr lang="es-CO" dirty="0"/>
              <a:t>Fortalecer la Autonomía del Órgano Superior de  Fiscalización de las Entidades federativas, Otorgándole  plena autonomía y mayores recursos</a:t>
            </a:r>
          </a:p>
          <a:p>
            <a:r>
              <a:rPr lang="es-CO" dirty="0"/>
              <a:t> </a:t>
            </a:r>
          </a:p>
          <a:p>
            <a:pPr lvl="0"/>
            <a:r>
              <a:rPr lang="es-CO" dirty="0"/>
              <a:t>Establecer verdaderamente un programa de auditorias permanente que permita verificar los resultados de la gestión.</a:t>
            </a:r>
          </a:p>
          <a:p>
            <a:r>
              <a:rPr lang="es-CO" dirty="0"/>
              <a:t> </a:t>
            </a:r>
          </a:p>
          <a:p>
            <a:pPr lvl="0"/>
            <a:r>
              <a:rPr lang="es-CO" dirty="0"/>
              <a:t>Vincular las Universidades con los colegios de Contadores públicos para apoyar en las acciones de fiscalización. </a:t>
            </a:r>
          </a:p>
          <a:p>
            <a:endParaRPr lang="es-C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b="1" dirty="0" smtClean="0"/>
          </a:p>
          <a:p>
            <a:r>
              <a:rPr lang="es-CO" b="1" dirty="0" smtClean="0"/>
              <a:t>Muchas </a:t>
            </a:r>
            <a:r>
              <a:rPr lang="es-CO" b="1" dirty="0"/>
              <a:t>gracias </a:t>
            </a:r>
            <a:endParaRPr lang="es-CO" dirty="0"/>
          </a:p>
          <a:p>
            <a:endParaRPr lang="es-CO" b="1" dirty="0" smtClean="0"/>
          </a:p>
          <a:p>
            <a:endParaRPr lang="es-CO" b="1" dirty="0"/>
          </a:p>
          <a:p>
            <a:r>
              <a:rPr lang="es-CO" b="1" dirty="0" smtClean="0"/>
              <a:t>CPC</a:t>
            </a:r>
            <a:r>
              <a:rPr lang="es-CO" b="1" dirty="0"/>
              <a:t>. REINERIO ESCOBAR PEREZ</a:t>
            </a:r>
            <a:endParaRPr lang="es-CO" dirty="0"/>
          </a:p>
          <a:p>
            <a:r>
              <a:rPr lang="es-CO" dirty="0" smtClean="0"/>
              <a:t>INSTITUTO DE CONTADORES PUBLICOS DE TABASCO, A.C.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EXPECTATIVAS DE LA SOCIEDAD CIVIL</a:t>
            </a:r>
            <a:endParaRPr lang="es-CO" dirty="0"/>
          </a:p>
        </p:txBody>
      </p:sp>
      <p:sp>
        <p:nvSpPr>
          <p:cNvPr id="3" name="2 Marcador de contenido"/>
          <p:cNvSpPr>
            <a:spLocks noGrp="1"/>
          </p:cNvSpPr>
          <p:nvPr>
            <p:ph idx="1"/>
          </p:nvPr>
        </p:nvSpPr>
        <p:spPr/>
        <p:txBody>
          <a:bodyPr>
            <a:normAutofit fontScale="92500"/>
          </a:bodyPr>
          <a:lstStyle/>
          <a:p>
            <a:r>
              <a:rPr lang="es-CO" dirty="0" smtClean="0"/>
              <a:t>OBJETIVO GENERAL:</a:t>
            </a:r>
            <a:endParaRPr lang="es-CO" dirty="0"/>
          </a:p>
          <a:p>
            <a:r>
              <a:rPr lang="es-CO" dirty="0"/>
              <a:t> </a:t>
            </a:r>
          </a:p>
          <a:p>
            <a:r>
              <a:rPr lang="es-CO" dirty="0"/>
              <a:t>FOMENTAR QUE LA SOCIEDAD EN GENERAL SEA ESCUCHADA Y SUS PROPUESTAS SEAN TOMADAS EN CUENTA EN LA CONSTRUCCION DE UNA POLITICA PÚBLICA NACIONAL DE RENDICION DE CUENTAS POR PARTE DE TODOS LOS NIVELES DE GOBIERNO Y AUTORIDADES QUE ADMINISTREN RECURSOS PUBLICOS.</a:t>
            </a:r>
          </a:p>
          <a:p>
            <a:endParaRPr lang="es-CO" dirty="0"/>
          </a:p>
        </p:txBody>
      </p:sp>
      <p:pic>
        <p:nvPicPr>
          <p:cNvPr id="2049" name="Picture 1" descr="C:\Archivos de programa\Microsoft Office\MEDIA\CAGCAT10\j0291984.wmf"/>
          <p:cNvPicPr>
            <a:picLocks noChangeAspect="1" noChangeArrowheads="1"/>
          </p:cNvPicPr>
          <p:nvPr/>
        </p:nvPicPr>
        <p:blipFill>
          <a:blip r:embed="rId2"/>
          <a:srcRect/>
          <a:stretch>
            <a:fillRect/>
          </a:stretch>
        </p:blipFill>
        <p:spPr bwMode="auto">
          <a:xfrm>
            <a:off x="7000892" y="857232"/>
            <a:ext cx="1808163" cy="19145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OBJETIVOS ESPECIFICOS</a:t>
            </a:r>
            <a:endParaRPr lang="es-CO" dirty="0"/>
          </a:p>
        </p:txBody>
      </p:sp>
      <p:sp>
        <p:nvSpPr>
          <p:cNvPr id="3" name="2 Marcador de contenido"/>
          <p:cNvSpPr>
            <a:spLocks noGrp="1"/>
          </p:cNvSpPr>
          <p:nvPr>
            <p:ph idx="1"/>
          </p:nvPr>
        </p:nvSpPr>
        <p:spPr/>
        <p:txBody>
          <a:bodyPr>
            <a:normAutofit fontScale="77500" lnSpcReduction="20000"/>
          </a:bodyPr>
          <a:lstStyle/>
          <a:p>
            <a:pPr lvl="0"/>
            <a:r>
              <a:rPr lang="es-CO" dirty="0"/>
              <a:t>EXPRESAR EL SENTIR DE LA SOCIEDAD EN GENERAL SOBRE LA FORMA EN QUE ACTUALMENTE INFORMAN SUS GOBERNANTES SOBRE SUS ACTOS Y EL MANEJO DE LOS RECURSOS FINANCIEROS QUE ADMINISTRAN.</a:t>
            </a:r>
          </a:p>
          <a:p>
            <a:r>
              <a:rPr lang="es-CO" dirty="0"/>
              <a:t> </a:t>
            </a:r>
          </a:p>
          <a:p>
            <a:pPr lvl="0"/>
            <a:r>
              <a:rPr lang="es-CO" dirty="0"/>
              <a:t>ANALIZAR Y  DISCUTIR LAS EXPECTATIVAS QUE LA SOCIEDAD TIENE SOBRE ¿CÓMO? DEBERIAN RENDIR CUENTAS LAS INSTITUCIONES Y GOBERNANTES DE LOS TRES NIVELES DE GOBIERNO SOBRE SUS ACCIONES, DE LOS RESULTADOS DE ESTAS Y DEL MANEJO DE LOS RECURSOS FINANCIEROS QUE LES FUERON CONFIADOS.</a:t>
            </a:r>
          </a:p>
          <a:p>
            <a:r>
              <a:rPr lang="es-CO" dirty="0"/>
              <a:t> </a:t>
            </a:r>
          </a:p>
          <a:p>
            <a:endParaRPr lang="es-CO" dirty="0"/>
          </a:p>
        </p:txBody>
      </p:sp>
      <p:pic>
        <p:nvPicPr>
          <p:cNvPr id="1027" name="Picture 3" descr="C:\Archivos de programa\Microsoft Office\MEDIA\CAGCAT10\j0299125.wmf"/>
          <p:cNvPicPr>
            <a:picLocks noChangeAspect="1" noChangeArrowheads="1"/>
          </p:cNvPicPr>
          <p:nvPr/>
        </p:nvPicPr>
        <p:blipFill>
          <a:blip r:embed="rId2"/>
          <a:srcRect/>
          <a:stretch>
            <a:fillRect/>
          </a:stretch>
        </p:blipFill>
        <p:spPr bwMode="auto">
          <a:xfrm>
            <a:off x="7643834" y="5053012"/>
            <a:ext cx="1100138" cy="18049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INTRODUCCION A LA PROBLEMATICA</a:t>
            </a:r>
            <a:endParaRPr lang="es-CO" dirty="0"/>
          </a:p>
        </p:txBody>
      </p:sp>
      <p:sp>
        <p:nvSpPr>
          <p:cNvPr id="3" name="2 Marcador de contenido"/>
          <p:cNvSpPr>
            <a:spLocks noGrp="1"/>
          </p:cNvSpPr>
          <p:nvPr>
            <p:ph idx="1"/>
          </p:nvPr>
        </p:nvSpPr>
        <p:spPr/>
        <p:txBody>
          <a:bodyPr/>
          <a:lstStyle/>
          <a:p>
            <a:r>
              <a:rPr lang="es-CO" dirty="0" smtClean="0"/>
              <a:t>CRISIS FINANCIERA</a:t>
            </a:r>
          </a:p>
          <a:p>
            <a:endParaRPr lang="es-CO" dirty="0"/>
          </a:p>
          <a:p>
            <a:r>
              <a:rPr lang="es-CO" dirty="0" smtClean="0"/>
              <a:t>GRECIA          04-MAYO-2010</a:t>
            </a:r>
          </a:p>
          <a:p>
            <a:endParaRPr lang="es-CO" dirty="0"/>
          </a:p>
          <a:p>
            <a:r>
              <a:rPr lang="es-CO" dirty="0" smtClean="0"/>
              <a:t>HUNGRIA:    04 –JUNIO -2010</a:t>
            </a:r>
          </a:p>
          <a:p>
            <a:endParaRPr lang="es-CO" dirty="0"/>
          </a:p>
          <a:p>
            <a:r>
              <a:rPr lang="es-CO" dirty="0" smtClean="0"/>
              <a:t>SE DERRUMBAN LAS BOLSAS </a:t>
            </a:r>
            <a:endParaRPr lang="es-CO" dirty="0"/>
          </a:p>
        </p:txBody>
      </p:sp>
      <p:pic>
        <p:nvPicPr>
          <p:cNvPr id="7170" name="Picture 2" descr="C:\Archivos de programa\Microsoft Office\MEDIA\CAGCAT10\j0287005.wmf"/>
          <p:cNvPicPr>
            <a:picLocks noChangeAspect="1" noChangeArrowheads="1"/>
          </p:cNvPicPr>
          <p:nvPr/>
        </p:nvPicPr>
        <p:blipFill>
          <a:blip r:embed="rId2"/>
          <a:srcRect/>
          <a:stretch>
            <a:fillRect/>
          </a:stretch>
        </p:blipFill>
        <p:spPr bwMode="auto">
          <a:xfrm>
            <a:off x="6680200" y="2874963"/>
            <a:ext cx="1357313" cy="23320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MEXICO</a:t>
            </a:r>
            <a:endParaRPr lang="es-CO" dirty="0"/>
          </a:p>
        </p:txBody>
      </p:sp>
      <p:sp>
        <p:nvSpPr>
          <p:cNvPr id="3" name="2 Marcador de contenido"/>
          <p:cNvSpPr>
            <a:spLocks noGrp="1"/>
          </p:cNvSpPr>
          <p:nvPr>
            <p:ph idx="1"/>
          </p:nvPr>
        </p:nvSpPr>
        <p:spPr>
          <a:xfrm>
            <a:off x="914400" y="1428736"/>
            <a:ext cx="8229600" cy="4525963"/>
          </a:xfrm>
        </p:spPr>
        <p:txBody>
          <a:bodyPr/>
          <a:lstStyle/>
          <a:p>
            <a:r>
              <a:rPr lang="es-CO" dirty="0" smtClean="0"/>
              <a:t>DESDE  LA DECADA DE LOS 70:</a:t>
            </a:r>
          </a:p>
          <a:p>
            <a:endParaRPr lang="es-CO" dirty="0"/>
          </a:p>
          <a:p>
            <a:r>
              <a:rPr lang="es-CO" dirty="0" smtClean="0"/>
              <a:t>CIUDADANIA A APRETARSE EL CINTURON</a:t>
            </a:r>
          </a:p>
          <a:p>
            <a:endParaRPr lang="es-CO" dirty="0"/>
          </a:p>
          <a:p>
            <a:r>
              <a:rPr lang="es-CO" dirty="0" smtClean="0"/>
              <a:t>NO TIENE ACCESO A LA INFORMACION DE LOS ACTIVOS DEL GOBIERNO VENDIDOS A LA INICITIV PRIVADA:</a:t>
            </a:r>
          </a:p>
          <a:p>
            <a:r>
              <a:rPr lang="es-CO" dirty="0" smtClean="0"/>
              <a:t>TELMEX, ALTOS HORNOS, CANAL 13, ETC.</a:t>
            </a:r>
            <a:endParaRPr lang="es-CO" dirty="0"/>
          </a:p>
        </p:txBody>
      </p:sp>
      <p:pic>
        <p:nvPicPr>
          <p:cNvPr id="8194" name="Picture 2" descr="C:\Archivos de programa\Microsoft Office\MEDIA\CAGCAT10\j0212219.wmf"/>
          <p:cNvPicPr>
            <a:picLocks noChangeAspect="1" noChangeArrowheads="1"/>
          </p:cNvPicPr>
          <p:nvPr/>
        </p:nvPicPr>
        <p:blipFill>
          <a:blip r:embed="rId2"/>
          <a:srcRect/>
          <a:stretch>
            <a:fillRect/>
          </a:stretch>
        </p:blipFill>
        <p:spPr bwMode="auto">
          <a:xfrm>
            <a:off x="7164388" y="339725"/>
            <a:ext cx="1746250" cy="1828800"/>
          </a:xfrm>
          <a:prstGeom prst="rect">
            <a:avLst/>
          </a:prstGeom>
          <a:noFill/>
        </p:spPr>
      </p:pic>
      <p:pic>
        <p:nvPicPr>
          <p:cNvPr id="8195" name="Picture 3" descr="C:\Archivos de programa\Microsoft Office\MEDIA\CAGCAT10\j0332268.wmf"/>
          <p:cNvPicPr>
            <a:picLocks noChangeAspect="1" noChangeArrowheads="1"/>
          </p:cNvPicPr>
          <p:nvPr/>
        </p:nvPicPr>
        <p:blipFill>
          <a:blip r:embed="rId3"/>
          <a:srcRect/>
          <a:stretch>
            <a:fillRect/>
          </a:stretch>
        </p:blipFill>
        <p:spPr bwMode="auto">
          <a:xfrm>
            <a:off x="0" y="5049838"/>
            <a:ext cx="1285852" cy="14529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ACTUALMENTE</a:t>
            </a:r>
            <a:endParaRPr lang="es-CO" dirty="0"/>
          </a:p>
        </p:txBody>
      </p:sp>
      <p:sp>
        <p:nvSpPr>
          <p:cNvPr id="3" name="2 Marcador de contenido"/>
          <p:cNvSpPr>
            <a:spLocks noGrp="1"/>
          </p:cNvSpPr>
          <p:nvPr>
            <p:ph idx="1"/>
          </p:nvPr>
        </p:nvSpPr>
        <p:spPr/>
        <p:txBody>
          <a:bodyPr/>
          <a:lstStyle/>
          <a:p>
            <a:r>
              <a:rPr lang="es-CO" dirty="0" smtClean="0"/>
              <a:t>LOS  RECURSOS PROVENIENTES DE  LA EXPLOTACION DE LOS RECURSOS NATURALRES: PETROLEROS</a:t>
            </a:r>
          </a:p>
          <a:p>
            <a:r>
              <a:rPr lang="es-CO" dirty="0" smtClean="0"/>
              <a:t>CONTRIBUCIONES DE LOS CIUDADANOS</a:t>
            </a:r>
          </a:p>
          <a:p>
            <a:endParaRPr lang="es-CO" dirty="0"/>
          </a:p>
          <a:p>
            <a:r>
              <a:rPr lang="es-CO" dirty="0" smtClean="0"/>
              <a:t>NO SON SUFICIENTES PARA SUFRAGAR EL GASTO PUBLICO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GASTO PUBLICO</a:t>
            </a:r>
            <a:endParaRPr lang="es-CO" dirty="0"/>
          </a:p>
        </p:txBody>
      </p:sp>
      <p:sp>
        <p:nvSpPr>
          <p:cNvPr id="3" name="2 Marcador de contenido"/>
          <p:cNvSpPr>
            <a:spLocks noGrp="1"/>
          </p:cNvSpPr>
          <p:nvPr>
            <p:ph idx="1"/>
          </p:nvPr>
        </p:nvSpPr>
        <p:spPr/>
        <p:txBody>
          <a:bodyPr/>
          <a:lstStyle/>
          <a:p>
            <a:r>
              <a:rPr lang="es-CO" dirty="0" smtClean="0"/>
              <a:t>SEGURIDAD</a:t>
            </a:r>
          </a:p>
          <a:p>
            <a:r>
              <a:rPr lang="es-CO" dirty="0" smtClean="0"/>
              <a:t> EDUCACION</a:t>
            </a:r>
          </a:p>
          <a:p>
            <a:r>
              <a:rPr lang="es-CO" dirty="0" smtClean="0"/>
              <a:t> SALUD</a:t>
            </a:r>
          </a:p>
          <a:p>
            <a:pPr>
              <a:buNone/>
            </a:pPr>
            <a:r>
              <a:rPr lang="es-CO" dirty="0" smtClean="0"/>
              <a:t> </a:t>
            </a:r>
          </a:p>
          <a:p>
            <a:r>
              <a:rPr lang="es-CO" dirty="0" smtClean="0"/>
              <a:t> </a:t>
            </a:r>
            <a:r>
              <a:rPr lang="es-CO" dirty="0"/>
              <a:t>OBRA </a:t>
            </a:r>
            <a:r>
              <a:rPr lang="es-CO" dirty="0" smtClean="0"/>
              <a:t>PUBLICA</a:t>
            </a:r>
          </a:p>
          <a:p>
            <a:endParaRPr lang="es-CO" dirty="0"/>
          </a:p>
          <a:p>
            <a:r>
              <a:rPr lang="es-CO" dirty="0" smtClean="0"/>
              <a:t> </a:t>
            </a:r>
            <a:r>
              <a:rPr lang="es-CO" dirty="0"/>
              <a:t>ENTRE OTROS.</a:t>
            </a:r>
          </a:p>
          <a:p>
            <a:endParaRPr lang="es-CO" dirty="0"/>
          </a:p>
        </p:txBody>
      </p:sp>
      <p:pic>
        <p:nvPicPr>
          <p:cNvPr id="9218" name="Picture 2" descr="C:\Archivos de programa\Microsoft Office\MEDIA\CAGCAT10\j0186348.wmf"/>
          <p:cNvPicPr>
            <a:picLocks noChangeAspect="1" noChangeArrowheads="1"/>
          </p:cNvPicPr>
          <p:nvPr/>
        </p:nvPicPr>
        <p:blipFill>
          <a:blip r:embed="rId2"/>
          <a:srcRect/>
          <a:stretch>
            <a:fillRect/>
          </a:stretch>
        </p:blipFill>
        <p:spPr bwMode="auto">
          <a:xfrm>
            <a:off x="6000760" y="1428736"/>
            <a:ext cx="1289304" cy="1810512"/>
          </a:xfrm>
          <a:prstGeom prst="rect">
            <a:avLst/>
          </a:prstGeom>
          <a:noFill/>
        </p:spPr>
      </p:pic>
      <p:pic>
        <p:nvPicPr>
          <p:cNvPr id="9219" name="Picture 3" descr="C:\Archivos de programa\Microsoft Office\MEDIA\CAGCAT10\j0240719.wmf"/>
          <p:cNvPicPr>
            <a:picLocks noChangeAspect="1" noChangeArrowheads="1"/>
          </p:cNvPicPr>
          <p:nvPr/>
        </p:nvPicPr>
        <p:blipFill>
          <a:blip r:embed="rId3"/>
          <a:srcRect/>
          <a:stretch>
            <a:fillRect/>
          </a:stretch>
        </p:blipFill>
        <p:spPr bwMode="auto">
          <a:xfrm>
            <a:off x="7215206" y="3357562"/>
            <a:ext cx="1163637" cy="1827212"/>
          </a:xfrm>
          <a:prstGeom prst="rect">
            <a:avLst/>
          </a:prstGeom>
          <a:noFill/>
        </p:spPr>
      </p:pic>
      <p:pic>
        <p:nvPicPr>
          <p:cNvPr id="9222" name="Picture 6" descr="C:\Archivos de programa\Microsoft Office\MEDIA\CAGCAT10\j0240695.wmf"/>
          <p:cNvPicPr>
            <a:picLocks noChangeAspect="1" noChangeArrowheads="1"/>
          </p:cNvPicPr>
          <p:nvPr/>
        </p:nvPicPr>
        <p:blipFill>
          <a:blip r:embed="rId4"/>
          <a:srcRect/>
          <a:stretch>
            <a:fillRect/>
          </a:stretch>
        </p:blipFill>
        <p:spPr bwMode="auto">
          <a:xfrm>
            <a:off x="4214810" y="3857628"/>
            <a:ext cx="1826057" cy="1462126"/>
          </a:xfrm>
          <a:prstGeom prst="rect">
            <a:avLst/>
          </a:prstGeom>
          <a:noFill/>
        </p:spPr>
      </p:pic>
      <p:pic>
        <p:nvPicPr>
          <p:cNvPr id="9223" name="Picture 7" descr="C:\Archivos de programa\Microsoft Office\MEDIA\CAGCAT10\j0297551.wmf"/>
          <p:cNvPicPr>
            <a:picLocks noChangeAspect="1" noChangeArrowheads="1"/>
          </p:cNvPicPr>
          <p:nvPr/>
        </p:nvPicPr>
        <p:blipFill>
          <a:blip r:embed="rId5"/>
          <a:srcRect/>
          <a:stretch>
            <a:fillRect/>
          </a:stretch>
        </p:blipFill>
        <p:spPr bwMode="auto">
          <a:xfrm>
            <a:off x="4208463" y="1300163"/>
            <a:ext cx="1195387" cy="182403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SOLUCIONES </a:t>
            </a:r>
            <a:endParaRPr lang="es-CO" dirty="0"/>
          </a:p>
        </p:txBody>
      </p:sp>
      <p:sp>
        <p:nvSpPr>
          <p:cNvPr id="3" name="2 Marcador de contenido"/>
          <p:cNvSpPr>
            <a:spLocks noGrp="1"/>
          </p:cNvSpPr>
          <p:nvPr>
            <p:ph idx="1"/>
          </p:nvPr>
        </p:nvSpPr>
        <p:spPr/>
        <p:txBody>
          <a:bodyPr/>
          <a:lstStyle/>
          <a:p>
            <a:r>
              <a:rPr lang="es-CO" dirty="0" smtClean="0"/>
              <a:t>AUMENTO DE IMPUESTOS</a:t>
            </a:r>
          </a:p>
          <a:p>
            <a:r>
              <a:rPr lang="es-CO" dirty="0" smtClean="0"/>
              <a:t>CREACION DE NUEVOS IMPUESTO</a:t>
            </a:r>
          </a:p>
          <a:p>
            <a:endParaRPr lang="es-CO" dirty="0"/>
          </a:p>
          <a:p>
            <a:r>
              <a:rPr lang="es-CO" dirty="0" smtClean="0"/>
              <a:t>ISR DEL 28% AL 30%</a:t>
            </a:r>
          </a:p>
          <a:p>
            <a:r>
              <a:rPr lang="es-CO" dirty="0" smtClean="0"/>
              <a:t>IDE DEL 2% AL 3%</a:t>
            </a:r>
          </a:p>
          <a:p>
            <a:r>
              <a:rPr lang="es-CO" dirty="0" smtClean="0"/>
              <a:t>IMPUESTO EMPRESARIAL A TASA UNICA </a:t>
            </a:r>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REACCION CIUDADANA</a:t>
            </a:r>
            <a:endParaRPr lang="es-CO" dirty="0"/>
          </a:p>
        </p:txBody>
      </p:sp>
      <p:sp>
        <p:nvSpPr>
          <p:cNvPr id="3" name="2 Marcador de contenido"/>
          <p:cNvSpPr>
            <a:spLocks noGrp="1"/>
          </p:cNvSpPr>
          <p:nvPr>
            <p:ph idx="1"/>
          </p:nvPr>
        </p:nvSpPr>
        <p:spPr/>
        <p:txBody>
          <a:bodyPr>
            <a:normAutofit lnSpcReduction="10000"/>
          </a:bodyPr>
          <a:lstStyle/>
          <a:p>
            <a:r>
              <a:rPr lang="es-CO" dirty="0" smtClean="0"/>
              <a:t>MAS POR LO MISMO?</a:t>
            </a:r>
          </a:p>
          <a:p>
            <a:endParaRPr lang="es-CO" dirty="0" smtClean="0"/>
          </a:p>
          <a:p>
            <a:r>
              <a:rPr lang="es-CO" dirty="0" smtClean="0"/>
              <a:t>PESIMOS SERVICIOS PUBLICOS</a:t>
            </a:r>
          </a:p>
          <a:p>
            <a:endParaRPr lang="es-CO" dirty="0" smtClean="0"/>
          </a:p>
          <a:p>
            <a:r>
              <a:rPr lang="es-CO" dirty="0" smtClean="0"/>
              <a:t>MALTRATO DE ALGUNOS SERVIDORES PUBLICOS</a:t>
            </a:r>
          </a:p>
          <a:p>
            <a:pPr>
              <a:buNone/>
            </a:pPr>
            <a:endParaRPr lang="es-CO" dirty="0" smtClean="0"/>
          </a:p>
          <a:p>
            <a:r>
              <a:rPr lang="es-CO" dirty="0" smtClean="0"/>
              <a:t>ENGORROSOS TRAMITES BUROCRATICOS</a:t>
            </a:r>
            <a:endParaRPr lang="es-CO" dirty="0"/>
          </a:p>
        </p:txBody>
      </p:sp>
      <p:pic>
        <p:nvPicPr>
          <p:cNvPr id="10242" name="Picture 2" descr="C:\Archivos de programa\Microsoft Office\MEDIA\CAGCAT10\j0298653.wmf"/>
          <p:cNvPicPr>
            <a:picLocks noChangeAspect="1" noChangeArrowheads="1"/>
          </p:cNvPicPr>
          <p:nvPr/>
        </p:nvPicPr>
        <p:blipFill>
          <a:blip r:embed="rId2"/>
          <a:srcRect/>
          <a:stretch>
            <a:fillRect/>
          </a:stretch>
        </p:blipFill>
        <p:spPr bwMode="auto">
          <a:xfrm>
            <a:off x="6715140" y="2571744"/>
            <a:ext cx="1781251" cy="1059790"/>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535</Words>
  <Application>Microsoft Office PowerPoint</Application>
  <PresentationFormat>Presentación en pantalla (4:3)</PresentationFormat>
  <Paragraphs>112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                  FORO REGIONAL</vt:lpstr>
      <vt:lpstr>EXPECTATIVAS DE LA SOCIEDAD CIVIL</vt:lpstr>
      <vt:lpstr>OBJETIVOS ESPECIFICOS</vt:lpstr>
      <vt:lpstr>INTRODUCCION A LA PROBLEMATICA</vt:lpstr>
      <vt:lpstr>MEXICO</vt:lpstr>
      <vt:lpstr>ACTUALMENTE</vt:lpstr>
      <vt:lpstr>GASTO PUBLICO</vt:lpstr>
      <vt:lpstr>SOLUCIONES </vt:lpstr>
      <vt:lpstr>REACCION CIUDADANA</vt:lpstr>
      <vt:lpstr>REACCION CIUDADANA</vt:lpstr>
      <vt:lpstr>DISTRIBUCION DEL GASTO PUBLICO</vt:lpstr>
      <vt:lpstr>FALTA DE ACCESO A LA INFORMACION PUBLICA</vt:lpstr>
      <vt:lpstr>RENDICION DE CUENTAS</vt:lpstr>
      <vt:lpstr>PROPUESTAS CIUDADANAS</vt:lpstr>
      <vt:lpstr>PROPUESTAS CIUDADANAS</vt:lpstr>
      <vt:lpstr>AREAS GENERADORAS DE CORRUPCION</vt:lpstr>
      <vt:lpstr>MEJORES PRACTICAS GUBERNAMENTALES</vt:lpstr>
      <vt:lpstr>AUDITORIAS DEL DESEMPEÑO</vt:lpstr>
      <vt:lpstr>Diapositiva 19</vt:lpstr>
    </vt:vector>
  </TitlesOfParts>
  <Company>AmSavS Creation´s 2008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FORO REGIONAL</dc:title>
  <dc:creator>AmSavS</dc:creator>
  <cp:lastModifiedBy>AmSavS</cp:lastModifiedBy>
  <cp:revision>7</cp:revision>
  <dcterms:created xsi:type="dcterms:W3CDTF">2010-06-25T13:53:25Z</dcterms:created>
  <dcterms:modified xsi:type="dcterms:W3CDTF">2010-06-25T14:50:19Z</dcterms:modified>
</cp:coreProperties>
</file>