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2"/>
  </p:handoutMasterIdLst>
  <p:sldIdLst>
    <p:sldId id="426" r:id="rId2"/>
    <p:sldId id="424" r:id="rId3"/>
    <p:sldId id="434" r:id="rId4"/>
    <p:sldId id="435" r:id="rId5"/>
    <p:sldId id="436" r:id="rId6"/>
    <p:sldId id="439" r:id="rId7"/>
    <p:sldId id="437" r:id="rId8"/>
    <p:sldId id="438" r:id="rId9"/>
    <p:sldId id="440" r:id="rId10"/>
    <p:sldId id="441" r:id="rId11"/>
  </p:sldIdLst>
  <p:sldSz cx="9144000" cy="6858000" type="screen4x3"/>
  <p:notesSz cx="6858000" cy="9144000"/>
  <p:defaultTextStyle>
    <a:defPPr>
      <a:defRPr lang="es-ES"/>
    </a:defPPr>
    <a:lvl1pPr algn="ctr" rtl="0" fontAlgn="base">
      <a:spcBef>
        <a:spcPct val="0"/>
      </a:spcBef>
      <a:spcAft>
        <a:spcPct val="0"/>
      </a:spcAft>
      <a:defRPr kern="1200">
        <a:solidFill>
          <a:schemeClr val="tx1"/>
        </a:solidFill>
        <a:latin typeface="Arial" charset="0"/>
        <a:ea typeface="+mn-ea"/>
        <a:cs typeface="Arial" charset="0"/>
      </a:defRPr>
    </a:lvl1pPr>
    <a:lvl2pPr marL="457200" algn="ctr" rtl="0" fontAlgn="base">
      <a:spcBef>
        <a:spcPct val="0"/>
      </a:spcBef>
      <a:spcAft>
        <a:spcPct val="0"/>
      </a:spcAft>
      <a:defRPr kern="1200">
        <a:solidFill>
          <a:schemeClr val="tx1"/>
        </a:solidFill>
        <a:latin typeface="Arial" charset="0"/>
        <a:ea typeface="+mn-ea"/>
        <a:cs typeface="Arial" charset="0"/>
      </a:defRPr>
    </a:lvl2pPr>
    <a:lvl3pPr marL="914400" algn="ctr" rtl="0" fontAlgn="base">
      <a:spcBef>
        <a:spcPct val="0"/>
      </a:spcBef>
      <a:spcAft>
        <a:spcPct val="0"/>
      </a:spcAft>
      <a:defRPr kern="1200">
        <a:solidFill>
          <a:schemeClr val="tx1"/>
        </a:solidFill>
        <a:latin typeface="Arial" charset="0"/>
        <a:ea typeface="+mn-ea"/>
        <a:cs typeface="Arial" charset="0"/>
      </a:defRPr>
    </a:lvl3pPr>
    <a:lvl4pPr marL="1371600" algn="ctr" rtl="0" fontAlgn="base">
      <a:spcBef>
        <a:spcPct val="0"/>
      </a:spcBef>
      <a:spcAft>
        <a:spcPct val="0"/>
      </a:spcAft>
      <a:defRPr kern="1200">
        <a:solidFill>
          <a:schemeClr val="tx1"/>
        </a:solidFill>
        <a:latin typeface="Arial" charset="0"/>
        <a:ea typeface="+mn-ea"/>
        <a:cs typeface="Arial" charset="0"/>
      </a:defRPr>
    </a:lvl4pPr>
    <a:lvl5pPr marL="1828800" algn="ctr"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4003"/>
    <a:srgbClr val="99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63" autoAdjust="0"/>
    <p:restoredTop sz="94660"/>
  </p:normalViewPr>
  <p:slideViewPr>
    <p:cSldViewPr>
      <p:cViewPr varScale="1">
        <p:scale>
          <a:sx n="66" d="100"/>
          <a:sy n="66" d="100"/>
        </p:scale>
        <p:origin x="-37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s-ES"/>
          </a:p>
        </p:txBody>
      </p:sp>
      <p:sp>
        <p:nvSpPr>
          <p:cNvPr id="296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s-ES"/>
          </a:p>
        </p:txBody>
      </p:sp>
      <p:sp>
        <p:nvSpPr>
          <p:cNvPr id="297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s-ES"/>
          </a:p>
        </p:txBody>
      </p:sp>
      <p:sp>
        <p:nvSpPr>
          <p:cNvPr id="297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A5144E5-E67B-423B-A1E4-4848A48855C1}" type="slidenum">
              <a:rPr lang="es-ES"/>
              <a:pPr>
                <a:defRPr/>
              </a:pPr>
              <a:t>‹#›</a:t>
            </a:fld>
            <a:endParaRPr lang="es-E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pPr>
              <a:defRPr/>
            </a:pPr>
            <a:endParaRPr lang="es-ES"/>
          </a:p>
        </p:txBody>
      </p:sp>
      <p:sp>
        <p:nvSpPr>
          <p:cNvPr id="17" name="16 Marcador de pie de página"/>
          <p:cNvSpPr>
            <a:spLocks noGrp="1"/>
          </p:cNvSpPr>
          <p:nvPr>
            <p:ph type="ftr" sz="quarter" idx="11"/>
          </p:nvPr>
        </p:nvSpPr>
        <p:spPr/>
        <p:txBody>
          <a:bodyPr/>
          <a:lstStyle/>
          <a:p>
            <a:pPr>
              <a:defRPr/>
            </a:pPr>
            <a:endParaRPr lang="es-ES"/>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pPr>
              <a:defRPr/>
            </a:pPr>
            <a:fld id="{D0493490-6129-4505-87A3-BEF8D7307A67}" type="slidenum">
              <a:rPr lang="es-ES" smtClean="0"/>
              <a:pPr>
                <a:defRPr/>
              </a:pPr>
              <a:t>‹#›</a:t>
            </a:fld>
            <a:endParaRPr lang="es-ES"/>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endParaRPr lang="es-ES"/>
          </a:p>
        </p:txBody>
      </p:sp>
      <p:sp>
        <p:nvSpPr>
          <p:cNvPr id="5" name="4 Marcador de pie de página"/>
          <p:cNvSpPr>
            <a:spLocks noGrp="1"/>
          </p:cNvSpPr>
          <p:nvPr>
            <p:ph type="ftr" sz="quarter" idx="11"/>
          </p:nvPr>
        </p:nvSpPr>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242DA666-8971-4AC0-A4D4-08BA0F843886}" type="slidenum">
              <a:rPr lang="es-ES" smtClean="0"/>
              <a:pPr>
                <a:defRPr/>
              </a:pPr>
              <a:t>‹#›</a:t>
            </a:fld>
            <a:endParaRPr lang="es-ES"/>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endParaRPr lang="es-ES"/>
          </a:p>
        </p:txBody>
      </p:sp>
      <p:sp>
        <p:nvSpPr>
          <p:cNvPr id="5" name="4 Marcador de pie de página"/>
          <p:cNvSpPr>
            <a:spLocks noGrp="1"/>
          </p:cNvSpPr>
          <p:nvPr>
            <p:ph type="ftr" sz="quarter" idx="11"/>
          </p:nvPr>
        </p:nvSpPr>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660F0C66-56BA-4588-AB35-5D007D7738C6}" type="slidenum">
              <a:rPr lang="es-ES" smtClean="0"/>
              <a:pPr>
                <a:defRPr/>
              </a:pPr>
              <a:t>‹#›</a:t>
            </a:fld>
            <a:endParaRPr lang="es-ES"/>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pPr>
              <a:defRPr/>
            </a:pPr>
            <a:endParaRPr lang="es-ES"/>
          </a:p>
        </p:txBody>
      </p:sp>
      <p:sp>
        <p:nvSpPr>
          <p:cNvPr id="5" name="4 Marcador de pie de página"/>
          <p:cNvSpPr>
            <a:spLocks noGrp="1"/>
          </p:cNvSpPr>
          <p:nvPr>
            <p:ph type="ftr" sz="quarter" idx="11"/>
          </p:nvPr>
        </p:nvSpPr>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6EBAE014-1078-4E9F-AD66-BC3771CA5DCE}" type="slidenum">
              <a:rPr lang="es-ES" smtClean="0"/>
              <a:pPr>
                <a:defRPr/>
              </a:pPr>
              <a:t>‹#›</a:t>
            </a:fld>
            <a:endParaRPr lang="es-ES"/>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pPr>
              <a:defRPr/>
            </a:pPr>
            <a:endParaRPr lang="es-ES"/>
          </a:p>
        </p:txBody>
      </p:sp>
      <p:sp>
        <p:nvSpPr>
          <p:cNvPr id="5" name="4 Marcador de pie de página"/>
          <p:cNvSpPr>
            <a:spLocks noGrp="1"/>
          </p:cNvSpPr>
          <p:nvPr>
            <p:ph type="ftr" sz="quarter" idx="11"/>
          </p:nvPr>
        </p:nvSpPr>
        <p:spPr>
          <a:xfrm>
            <a:off x="800100" y="6172200"/>
            <a:ext cx="4000500" cy="457200"/>
          </a:xfrm>
        </p:spPr>
        <p:txBody>
          <a:bodyPr/>
          <a:lstStyle/>
          <a:p>
            <a:pPr>
              <a:defRPr/>
            </a:pPr>
            <a:endParaRPr lang="es-ES"/>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pPr>
              <a:defRPr/>
            </a:pPr>
            <a:fld id="{6AF5A31B-C58C-4849-8B8D-1FC9697215D0}" type="slidenum">
              <a:rPr lang="es-ES" smtClean="0"/>
              <a:pPr>
                <a:defRPr/>
              </a:pPr>
              <a:t>‹#›</a:t>
            </a:fld>
            <a:endParaRPr lang="es-ES"/>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pPr>
              <a:defRPr/>
            </a:pPr>
            <a:endParaRPr lang="es-ES"/>
          </a:p>
        </p:txBody>
      </p:sp>
      <p:sp>
        <p:nvSpPr>
          <p:cNvPr id="6" name="5 Marcador de pie de página"/>
          <p:cNvSpPr>
            <a:spLocks noGrp="1"/>
          </p:cNvSpPr>
          <p:nvPr>
            <p:ph type="ftr" sz="quarter" idx="11"/>
          </p:nvPr>
        </p:nvSpPr>
        <p:spPr/>
        <p:txBody>
          <a:bodyPr/>
          <a:lstStyle/>
          <a:p>
            <a:pPr>
              <a:defRPr/>
            </a:pPr>
            <a:endParaRPr lang="es-ES"/>
          </a:p>
        </p:txBody>
      </p:sp>
      <p:sp>
        <p:nvSpPr>
          <p:cNvPr id="7" name="6 Marcador de número de diapositiva"/>
          <p:cNvSpPr>
            <a:spLocks noGrp="1"/>
          </p:cNvSpPr>
          <p:nvPr>
            <p:ph type="sldNum" sz="quarter" idx="12"/>
          </p:nvPr>
        </p:nvSpPr>
        <p:spPr/>
        <p:txBody>
          <a:bodyPr/>
          <a:lstStyle/>
          <a:p>
            <a:pPr>
              <a:defRPr/>
            </a:pPr>
            <a:fld id="{CE77A929-7EBE-4E29-B869-9AAA5BE94651}" type="slidenum">
              <a:rPr lang="es-ES" smtClean="0"/>
              <a:pPr>
                <a:defRPr/>
              </a:pPr>
              <a:t>‹#›</a:t>
            </a:fld>
            <a:endParaRPr lang="es-ES"/>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pPr>
              <a:defRPr/>
            </a:pPr>
            <a:endParaRPr lang="es-ES"/>
          </a:p>
        </p:txBody>
      </p:sp>
      <p:sp>
        <p:nvSpPr>
          <p:cNvPr id="8" name="7 Marcador de pie de página"/>
          <p:cNvSpPr>
            <a:spLocks noGrp="1"/>
          </p:cNvSpPr>
          <p:nvPr>
            <p:ph type="ftr" sz="quarter" idx="11"/>
          </p:nvPr>
        </p:nvSpPr>
        <p:spPr/>
        <p:txBody>
          <a:bodyPr/>
          <a:lstStyle/>
          <a:p>
            <a:pPr>
              <a:defRPr/>
            </a:pPr>
            <a:endParaRPr lang="es-ES"/>
          </a:p>
        </p:txBody>
      </p:sp>
      <p:sp>
        <p:nvSpPr>
          <p:cNvPr id="9" name="8 Marcador de número de diapositiva"/>
          <p:cNvSpPr>
            <a:spLocks noGrp="1"/>
          </p:cNvSpPr>
          <p:nvPr>
            <p:ph type="sldNum" sz="quarter" idx="12"/>
          </p:nvPr>
        </p:nvSpPr>
        <p:spPr/>
        <p:txBody>
          <a:bodyPr/>
          <a:lstStyle/>
          <a:p>
            <a:pPr>
              <a:defRPr/>
            </a:pPr>
            <a:fld id="{470968CA-1B44-442C-A8D8-C05267D4D732}" type="slidenum">
              <a:rPr lang="es-ES" smtClean="0"/>
              <a:pPr>
                <a:defRPr/>
              </a:pPr>
              <a:t>‹#›</a:t>
            </a:fld>
            <a:endParaRPr lang="es-ES"/>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pPr>
              <a:defRPr/>
            </a:pPr>
            <a:endParaRPr lang="es-ES"/>
          </a:p>
        </p:txBody>
      </p:sp>
      <p:sp>
        <p:nvSpPr>
          <p:cNvPr id="4" name="3 Marcador de pie de página"/>
          <p:cNvSpPr>
            <a:spLocks noGrp="1"/>
          </p:cNvSpPr>
          <p:nvPr>
            <p:ph type="ftr" sz="quarter" idx="11"/>
          </p:nvPr>
        </p:nvSpPr>
        <p:spPr/>
        <p:txBody>
          <a:bodyPr/>
          <a:lstStyle/>
          <a:p>
            <a:pPr>
              <a:defRPr/>
            </a:pPr>
            <a:endParaRPr lang="es-ES"/>
          </a:p>
        </p:txBody>
      </p:sp>
      <p:sp>
        <p:nvSpPr>
          <p:cNvPr id="5" name="4 Marcador de número de diapositiva"/>
          <p:cNvSpPr>
            <a:spLocks noGrp="1"/>
          </p:cNvSpPr>
          <p:nvPr>
            <p:ph type="sldNum" sz="quarter" idx="12"/>
          </p:nvPr>
        </p:nvSpPr>
        <p:spPr/>
        <p:txBody>
          <a:bodyPr/>
          <a:lstStyle/>
          <a:p>
            <a:pPr>
              <a:defRPr/>
            </a:pPr>
            <a:fld id="{60E5C70D-4779-4BE4-A2BB-76D3A46E662D}" type="slidenum">
              <a:rPr lang="es-ES" smtClean="0"/>
              <a:pPr>
                <a:defRPr/>
              </a:pPr>
              <a:t>‹#›</a:t>
            </a:fld>
            <a:endParaRPr lang="es-ES"/>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pPr>
              <a:defRPr/>
            </a:pPr>
            <a:endParaRPr lang="es-ES"/>
          </a:p>
        </p:txBody>
      </p:sp>
      <p:sp>
        <p:nvSpPr>
          <p:cNvPr id="3" name="2 Marcador de pie de página"/>
          <p:cNvSpPr>
            <a:spLocks noGrp="1"/>
          </p:cNvSpPr>
          <p:nvPr>
            <p:ph type="ftr" sz="quarter" idx="11"/>
          </p:nvPr>
        </p:nvSpPr>
        <p:spPr/>
        <p:txBody>
          <a:bodyPr/>
          <a:lstStyle/>
          <a:p>
            <a:pPr>
              <a:defRPr/>
            </a:pPr>
            <a:endParaRPr lang="es-ES"/>
          </a:p>
        </p:txBody>
      </p:sp>
      <p:sp>
        <p:nvSpPr>
          <p:cNvPr id="4" name="3 Marcador de número de diapositiva"/>
          <p:cNvSpPr>
            <a:spLocks noGrp="1"/>
          </p:cNvSpPr>
          <p:nvPr>
            <p:ph type="sldNum" sz="quarter" idx="12"/>
          </p:nvPr>
        </p:nvSpPr>
        <p:spPr/>
        <p:txBody>
          <a:bodyPr/>
          <a:lstStyle/>
          <a:p>
            <a:pPr>
              <a:defRPr/>
            </a:pPr>
            <a:fld id="{FA4AE2FB-6D69-4F8E-8DC0-5F9EB83BEB12}" type="slidenum">
              <a:rPr lang="es-ES" smtClean="0"/>
              <a:pPr>
                <a:defRPr/>
              </a:pPr>
              <a:t>‹#›</a:t>
            </a:fld>
            <a:endParaRPr lang="es-E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pPr>
              <a:defRPr/>
            </a:pPr>
            <a:endParaRPr lang="es-ES"/>
          </a:p>
        </p:txBody>
      </p:sp>
      <p:sp>
        <p:nvSpPr>
          <p:cNvPr id="6" name="5 Marcador de pie de página"/>
          <p:cNvSpPr>
            <a:spLocks noGrp="1"/>
          </p:cNvSpPr>
          <p:nvPr>
            <p:ph type="ftr" sz="quarter" idx="11"/>
          </p:nvPr>
        </p:nvSpPr>
        <p:spPr/>
        <p:txBody>
          <a:bodyPr/>
          <a:lstStyle/>
          <a:p>
            <a:pPr>
              <a:defRPr/>
            </a:pPr>
            <a:endParaRPr lang="es-ES"/>
          </a:p>
        </p:txBody>
      </p:sp>
      <p:sp>
        <p:nvSpPr>
          <p:cNvPr id="7" name="6 Marcador de número de diapositiva"/>
          <p:cNvSpPr>
            <a:spLocks noGrp="1"/>
          </p:cNvSpPr>
          <p:nvPr>
            <p:ph type="sldNum" sz="quarter" idx="12"/>
          </p:nvPr>
        </p:nvSpPr>
        <p:spPr/>
        <p:txBody>
          <a:bodyPr/>
          <a:lstStyle/>
          <a:p>
            <a:pPr>
              <a:defRPr/>
            </a:pPr>
            <a:fld id="{CD66A7E0-2F96-4B8B-BA13-A8CDA9DB8002}" type="slidenum">
              <a:rPr lang="es-ES" smtClean="0"/>
              <a:pPr>
                <a:defRPr/>
              </a:pPr>
              <a:t>‹#›</a:t>
            </a:fld>
            <a:endParaRPr lang="es-ES"/>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pPr>
              <a:defRPr/>
            </a:pPr>
            <a:endParaRPr lang="es-ES"/>
          </a:p>
        </p:txBody>
      </p:sp>
      <p:sp>
        <p:nvSpPr>
          <p:cNvPr id="6" name="5 Marcador de pie de página"/>
          <p:cNvSpPr>
            <a:spLocks noGrp="1"/>
          </p:cNvSpPr>
          <p:nvPr>
            <p:ph type="ftr" sz="quarter" idx="11"/>
          </p:nvPr>
        </p:nvSpPr>
        <p:spPr>
          <a:xfrm>
            <a:off x="914400" y="6172200"/>
            <a:ext cx="3886200" cy="457200"/>
          </a:xfrm>
        </p:spPr>
        <p:txBody>
          <a:bodyPr/>
          <a:lstStyle/>
          <a:p>
            <a:pPr>
              <a:defRPr/>
            </a:pPr>
            <a:endParaRPr lang="es-ES"/>
          </a:p>
        </p:txBody>
      </p:sp>
      <p:sp>
        <p:nvSpPr>
          <p:cNvPr id="7" name="6 Marcador de número de diapositiva"/>
          <p:cNvSpPr>
            <a:spLocks noGrp="1"/>
          </p:cNvSpPr>
          <p:nvPr>
            <p:ph type="sldNum" sz="quarter" idx="12"/>
          </p:nvPr>
        </p:nvSpPr>
        <p:spPr>
          <a:xfrm>
            <a:off x="146304" y="6208776"/>
            <a:ext cx="457200" cy="457200"/>
          </a:xfrm>
        </p:spPr>
        <p:txBody>
          <a:bodyPr/>
          <a:lstStyle/>
          <a:p>
            <a:pPr>
              <a:defRPr/>
            </a:pPr>
            <a:fld id="{5F5C55FB-9768-4690-BFB2-C54CA1D4E9A6}" type="slidenum">
              <a:rPr lang="es-ES" smtClean="0"/>
              <a:pPr>
                <a:defRPr/>
              </a:pPr>
              <a:t>‹#›</a:t>
            </a:fld>
            <a:endParaRPr lang="es-ES"/>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s-ES" smtClean="0"/>
              <a:t>Haga clic en el icono para agregar una imagen</a:t>
            </a:r>
            <a:endParaRPr kumimoji="0" lang="en-US" dirty="0"/>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endParaRPr lang="es-ES"/>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endParaRPr lang="es-ES"/>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1878614D-F9B9-434F-BBE6-93AECB423A0A}" type="slidenum">
              <a:rPr lang="es-ES" smtClean="0"/>
              <a:pPr>
                <a:defRPr/>
              </a:pPr>
              <a:t>‹#›</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148.245.48.10/buscadorOSC1/" TargetMode="External"/><Relationship Id="rId2" Type="http://schemas.openxmlformats.org/officeDocument/2006/relationships/image" Target="../media/image4.emf"/><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8" descr="logo_inaip2"/>
          <p:cNvPicPr>
            <a:picLocks noChangeAspect="1" noChangeArrowheads="1"/>
          </p:cNvPicPr>
          <p:nvPr/>
        </p:nvPicPr>
        <p:blipFill>
          <a:blip r:embed="rId2" cstate="print"/>
          <a:srcRect/>
          <a:stretch>
            <a:fillRect/>
          </a:stretch>
        </p:blipFill>
        <p:spPr bwMode="auto">
          <a:xfrm>
            <a:off x="395288" y="188913"/>
            <a:ext cx="2436812" cy="911225"/>
          </a:xfrm>
          <a:prstGeom prst="rect">
            <a:avLst/>
          </a:prstGeom>
          <a:noFill/>
          <a:ln w="9525">
            <a:noFill/>
            <a:miter lim="800000"/>
            <a:headEnd/>
            <a:tailEnd/>
          </a:ln>
        </p:spPr>
      </p:pic>
      <p:sp>
        <p:nvSpPr>
          <p:cNvPr id="8" name="7 Rectángulo"/>
          <p:cNvSpPr/>
          <p:nvPr/>
        </p:nvSpPr>
        <p:spPr>
          <a:xfrm>
            <a:off x="1143000" y="1143000"/>
            <a:ext cx="7215188" cy="2123658"/>
          </a:xfrm>
          <a:prstGeom prst="rect">
            <a:avLst/>
          </a:prstGeom>
        </p:spPr>
        <p:txBody>
          <a:bodyPr wrap="square">
            <a:spAutoFit/>
          </a:bodyPr>
          <a:lstStyle/>
          <a:p>
            <a:pPr>
              <a:defRPr/>
            </a:pPr>
            <a:r>
              <a:rPr lang="es-MX" sz="4400" b="1" i="1" dirty="0" smtClean="0"/>
              <a:t>Rendición de cuentas</a:t>
            </a:r>
          </a:p>
          <a:p>
            <a:pPr>
              <a:defRPr/>
            </a:pPr>
            <a:r>
              <a:rPr lang="es-MX" sz="4400" b="1" i="1" dirty="0" smtClean="0"/>
              <a:t> y organizaciones </a:t>
            </a:r>
            <a:r>
              <a:rPr lang="es-MX" sz="4400" b="1" i="1" dirty="0"/>
              <a:t>de la sociedad </a:t>
            </a:r>
            <a:r>
              <a:rPr lang="es-MX" sz="4400" b="1" i="1" dirty="0" smtClean="0"/>
              <a:t>civil.</a:t>
            </a:r>
            <a:endParaRPr lang="es-ES" sz="2800" b="1" i="1" dirty="0"/>
          </a:p>
        </p:txBody>
      </p:sp>
      <p:pic>
        <p:nvPicPr>
          <p:cNvPr id="5" name="Picture 6" descr="edificio inaip"/>
          <p:cNvPicPr>
            <a:picLocks noChangeAspect="1" noChangeArrowheads="1"/>
          </p:cNvPicPr>
          <p:nvPr/>
        </p:nvPicPr>
        <p:blipFill>
          <a:blip r:embed="rId3" cstate="print"/>
          <a:srcRect/>
          <a:stretch>
            <a:fillRect/>
          </a:stretch>
        </p:blipFill>
        <p:spPr bwMode="auto">
          <a:xfrm>
            <a:off x="0" y="4076700"/>
            <a:ext cx="9144000" cy="2808288"/>
          </a:xfrm>
          <a:prstGeom prst="rect">
            <a:avLst/>
          </a:prstGeom>
          <a:noFill/>
          <a:ln w="9525">
            <a:noFill/>
            <a:miter lim="800000"/>
            <a:headEnd/>
            <a:tailEnd/>
          </a:ln>
        </p:spPr>
      </p:pic>
      <p:sp>
        <p:nvSpPr>
          <p:cNvPr id="7" name="6 Rectángulo"/>
          <p:cNvSpPr/>
          <p:nvPr/>
        </p:nvSpPr>
        <p:spPr>
          <a:xfrm>
            <a:off x="714348" y="3429000"/>
            <a:ext cx="7715304" cy="523220"/>
          </a:xfrm>
          <a:prstGeom prst="rect">
            <a:avLst/>
          </a:prstGeom>
        </p:spPr>
        <p:txBody>
          <a:bodyPr wrap="square">
            <a:spAutoFit/>
          </a:bodyPr>
          <a:lstStyle/>
          <a:p>
            <a:pPr>
              <a:defRPr/>
            </a:pPr>
            <a:r>
              <a:rPr lang="es-MX" sz="2800" b="1" i="1" dirty="0" smtClean="0"/>
              <a:t>Una reforma pendiente.</a:t>
            </a:r>
            <a:endParaRPr lang="es-ES" sz="1600" b="1" i="1"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p:cNvPicPr>
            <a:picLocks noChangeAspect="1" noChangeArrowheads="1"/>
          </p:cNvPicPr>
          <p:nvPr/>
        </p:nvPicPr>
        <p:blipFill>
          <a:blip r:embed="rId2" cstate="print"/>
          <a:srcRect/>
          <a:stretch>
            <a:fillRect/>
          </a:stretch>
        </p:blipFill>
        <p:spPr bwMode="auto">
          <a:xfrm>
            <a:off x="6407150" y="6237288"/>
            <a:ext cx="2628900" cy="561975"/>
          </a:xfrm>
          <a:prstGeom prst="rect">
            <a:avLst/>
          </a:prstGeom>
          <a:solidFill>
            <a:srgbClr val="FFFFFF"/>
          </a:solidFill>
          <a:ln w="9525">
            <a:noFill/>
            <a:miter lim="800000"/>
            <a:headEnd/>
            <a:tailEnd/>
          </a:ln>
        </p:spPr>
      </p:pic>
      <p:pic>
        <p:nvPicPr>
          <p:cNvPr id="4102" name="Picture 8" descr="logo_inaip2"/>
          <p:cNvPicPr>
            <a:picLocks noChangeAspect="1" noChangeArrowheads="1"/>
          </p:cNvPicPr>
          <p:nvPr/>
        </p:nvPicPr>
        <p:blipFill>
          <a:blip r:embed="rId3" cstate="print"/>
          <a:srcRect/>
          <a:stretch>
            <a:fillRect/>
          </a:stretch>
        </p:blipFill>
        <p:spPr bwMode="auto">
          <a:xfrm>
            <a:off x="395288" y="188913"/>
            <a:ext cx="2436812" cy="911225"/>
          </a:xfrm>
          <a:prstGeom prst="rect">
            <a:avLst/>
          </a:prstGeom>
          <a:noFill/>
          <a:ln w="9525">
            <a:noFill/>
            <a:miter lim="800000"/>
            <a:headEnd/>
            <a:tailEnd/>
          </a:ln>
        </p:spPr>
      </p:pic>
      <p:sp>
        <p:nvSpPr>
          <p:cNvPr id="6" name="Rectangle 7"/>
          <p:cNvSpPr>
            <a:spLocks noChangeArrowheads="1"/>
          </p:cNvSpPr>
          <p:nvPr/>
        </p:nvSpPr>
        <p:spPr bwMode="auto">
          <a:xfrm>
            <a:off x="285720" y="1285860"/>
            <a:ext cx="8569325" cy="2554545"/>
          </a:xfrm>
          <a:prstGeom prst="rect">
            <a:avLst/>
          </a:prstGeom>
          <a:noFill/>
          <a:ln w="9525">
            <a:noFill/>
            <a:miter lim="800000"/>
            <a:headEnd/>
            <a:tailEnd/>
          </a:ln>
          <a:effectLst/>
        </p:spPr>
        <p:txBody>
          <a:bodyPr>
            <a:spAutoFit/>
          </a:bodyPr>
          <a:lstStyle/>
          <a:p>
            <a:pPr marL="457200" indent="-457200" algn="l"/>
            <a:endParaRPr lang="es-ES_tradnl" sz="2400" dirty="0" smtClean="0"/>
          </a:p>
          <a:p>
            <a:pPr marL="457200" indent="-457200" algn="l"/>
            <a:endParaRPr lang="es-ES_tradnl" sz="2400" dirty="0"/>
          </a:p>
          <a:p>
            <a:pPr marL="457200" indent="-457200" algn="l"/>
            <a:endParaRPr lang="es-ES_tradnl" sz="2400" dirty="0" smtClean="0"/>
          </a:p>
          <a:p>
            <a:pPr marL="457200" indent="-457200" algn="l"/>
            <a:endParaRPr lang="es-ES_tradnl" sz="2400" dirty="0"/>
          </a:p>
          <a:p>
            <a:pPr marL="457200" indent="-457200" algn="l"/>
            <a:endParaRPr lang="es-ES_tradnl" sz="2400" dirty="0" smtClean="0"/>
          </a:p>
          <a:p>
            <a:pPr marL="457200" indent="-457200"/>
            <a:r>
              <a:rPr lang="es-ES_tradnl" sz="2400" dirty="0" smtClean="0"/>
              <a:t>	</a:t>
            </a:r>
            <a:r>
              <a:rPr lang="es-ES_tradnl" sz="3600" i="1" dirty="0" smtClean="0"/>
              <a:t>Gracias por su atención</a:t>
            </a:r>
            <a:endParaRPr lang="es-ES_tradnl" sz="4000" i="1" dirty="0" smtClean="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p:cNvPicPr>
            <a:picLocks noChangeAspect="1" noChangeArrowheads="1"/>
          </p:cNvPicPr>
          <p:nvPr/>
        </p:nvPicPr>
        <p:blipFill>
          <a:blip r:embed="rId2" cstate="print"/>
          <a:srcRect/>
          <a:stretch>
            <a:fillRect/>
          </a:stretch>
        </p:blipFill>
        <p:spPr bwMode="auto">
          <a:xfrm>
            <a:off x="6407150" y="6237288"/>
            <a:ext cx="2628900" cy="561975"/>
          </a:xfrm>
          <a:prstGeom prst="rect">
            <a:avLst/>
          </a:prstGeom>
          <a:solidFill>
            <a:srgbClr val="FFFFFF"/>
          </a:solidFill>
          <a:ln w="9525">
            <a:noFill/>
            <a:miter lim="800000"/>
            <a:headEnd/>
            <a:tailEnd/>
          </a:ln>
        </p:spPr>
      </p:pic>
      <p:sp>
        <p:nvSpPr>
          <p:cNvPr id="184327" name="Rectangle 7"/>
          <p:cNvSpPr>
            <a:spLocks noChangeArrowheads="1"/>
          </p:cNvSpPr>
          <p:nvPr/>
        </p:nvSpPr>
        <p:spPr bwMode="auto">
          <a:xfrm>
            <a:off x="323850" y="1370013"/>
            <a:ext cx="8569325" cy="1569660"/>
          </a:xfrm>
          <a:prstGeom prst="rect">
            <a:avLst/>
          </a:prstGeom>
          <a:noFill/>
          <a:ln w="9525">
            <a:noFill/>
            <a:miter lim="800000"/>
            <a:headEnd/>
            <a:tailEnd/>
          </a:ln>
          <a:effectLst/>
        </p:spPr>
        <p:txBody>
          <a:bodyPr>
            <a:spAutoFit/>
          </a:bodyPr>
          <a:lstStyle/>
          <a:p>
            <a:r>
              <a:rPr lang="es-MX" sz="2400" dirty="0" smtClean="0"/>
              <a:t>En México como en otros países, las organizaciones de la sociedad civil (OSC) han tenido una importante participación en el diagnóstico y atención temprana de muchos problemas sociales.</a:t>
            </a:r>
            <a:endParaRPr lang="es-ES" sz="2400" dirty="0">
              <a:solidFill>
                <a:srgbClr val="000000"/>
              </a:solidFill>
            </a:endParaRPr>
          </a:p>
        </p:txBody>
      </p:sp>
      <p:pic>
        <p:nvPicPr>
          <p:cNvPr id="4102" name="Picture 8" descr="logo_inaip2"/>
          <p:cNvPicPr>
            <a:picLocks noChangeAspect="1" noChangeArrowheads="1"/>
          </p:cNvPicPr>
          <p:nvPr/>
        </p:nvPicPr>
        <p:blipFill>
          <a:blip r:embed="rId3" cstate="print"/>
          <a:srcRect/>
          <a:stretch>
            <a:fillRect/>
          </a:stretch>
        </p:blipFill>
        <p:spPr bwMode="auto">
          <a:xfrm>
            <a:off x="395288" y="188913"/>
            <a:ext cx="2436812" cy="911225"/>
          </a:xfrm>
          <a:prstGeom prst="rect">
            <a:avLst/>
          </a:prstGeom>
          <a:noFill/>
          <a:ln w="9525">
            <a:noFill/>
            <a:miter lim="800000"/>
            <a:headEnd/>
            <a:tailEnd/>
          </a:ln>
        </p:spPr>
      </p:pic>
      <p:sp>
        <p:nvSpPr>
          <p:cNvPr id="8" name="Rectangle 7"/>
          <p:cNvSpPr>
            <a:spLocks noChangeArrowheads="1"/>
          </p:cNvSpPr>
          <p:nvPr/>
        </p:nvSpPr>
        <p:spPr bwMode="auto">
          <a:xfrm>
            <a:off x="285720" y="3071810"/>
            <a:ext cx="8569325" cy="2308324"/>
          </a:xfrm>
          <a:prstGeom prst="rect">
            <a:avLst/>
          </a:prstGeom>
          <a:noFill/>
          <a:ln w="9525">
            <a:noFill/>
            <a:miter lim="800000"/>
            <a:headEnd/>
            <a:tailEnd/>
          </a:ln>
          <a:effectLst/>
        </p:spPr>
        <p:txBody>
          <a:bodyPr>
            <a:spAutoFit/>
          </a:bodyPr>
          <a:lstStyle/>
          <a:p>
            <a:r>
              <a:rPr lang="es-MX" sz="2400" dirty="0" smtClean="0"/>
              <a:t>Con la entrada en vigor de la Ley Federal de Fomento a las Actividades Realizadas por las Organizaciones de la Sociedad Civil, se crea el Registro Federal de las Organizaciones de la Sociedad Civil, para transparentar el ejercicio de los recursos públicos federales transferidos a </a:t>
            </a:r>
            <a:r>
              <a:rPr lang="es-MX" sz="2400" dirty="0" smtClean="0"/>
              <a:t>esas instituciones.</a:t>
            </a:r>
            <a:endParaRPr lang="es-ES" sz="2400" dirty="0">
              <a:solidFill>
                <a:srgbClr val="000000"/>
              </a:solidFill>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p:cNvPicPr>
            <a:picLocks noChangeAspect="1" noChangeArrowheads="1"/>
          </p:cNvPicPr>
          <p:nvPr/>
        </p:nvPicPr>
        <p:blipFill>
          <a:blip r:embed="rId2" cstate="print"/>
          <a:srcRect/>
          <a:stretch>
            <a:fillRect/>
          </a:stretch>
        </p:blipFill>
        <p:spPr bwMode="auto">
          <a:xfrm>
            <a:off x="6407150" y="6237288"/>
            <a:ext cx="2628900" cy="561975"/>
          </a:xfrm>
          <a:prstGeom prst="rect">
            <a:avLst/>
          </a:prstGeom>
          <a:solidFill>
            <a:srgbClr val="FFFFFF"/>
          </a:solidFill>
          <a:ln w="9525">
            <a:noFill/>
            <a:miter lim="800000"/>
            <a:headEnd/>
            <a:tailEnd/>
          </a:ln>
        </p:spPr>
      </p:pic>
      <p:sp>
        <p:nvSpPr>
          <p:cNvPr id="184327" name="Rectangle 7"/>
          <p:cNvSpPr>
            <a:spLocks noChangeArrowheads="1"/>
          </p:cNvSpPr>
          <p:nvPr/>
        </p:nvSpPr>
        <p:spPr bwMode="auto">
          <a:xfrm>
            <a:off x="285720" y="1285860"/>
            <a:ext cx="8569325" cy="4893647"/>
          </a:xfrm>
          <a:prstGeom prst="rect">
            <a:avLst/>
          </a:prstGeom>
          <a:noFill/>
          <a:ln w="9525">
            <a:noFill/>
            <a:miter lim="800000"/>
            <a:headEnd/>
            <a:tailEnd/>
          </a:ln>
          <a:effectLst/>
        </p:spPr>
        <p:txBody>
          <a:bodyPr>
            <a:spAutoFit/>
          </a:bodyPr>
          <a:lstStyle/>
          <a:p>
            <a:r>
              <a:rPr lang="es-MX" sz="2400" dirty="0" smtClean="0"/>
              <a:t>Gracias a este registro, disponible en Internet, en el sitio </a:t>
            </a:r>
            <a:r>
              <a:rPr lang="es-MX" sz="2400" dirty="0" smtClean="0">
                <a:hlinkClick r:id="rId3"/>
              </a:rPr>
              <a:t>http://148.245.48.10/buscadorOSC1/</a:t>
            </a:r>
            <a:r>
              <a:rPr lang="es-MX" sz="2400" dirty="0" smtClean="0"/>
              <a:t>, podemos conocer que al día de hoy, en Yucatán, existen 205 organizaciones de la sociedad civil registradas, 119 en Campeche, 151 en Quintana Roo, 164 en Tabasco, 715 en Veracruz y 466 en Chiapas.</a:t>
            </a:r>
          </a:p>
          <a:p>
            <a:endParaRPr lang="es-MX" sz="2400" dirty="0" smtClean="0"/>
          </a:p>
          <a:p>
            <a:r>
              <a:rPr lang="es-ES_tradnl" sz="2400" dirty="0" smtClean="0"/>
              <a:t>Y consultar los  datos relativos al nombre, domicilio y representación legal de las mismas, así como su objeto social y  ámbito de acción, entre otros datos. </a:t>
            </a:r>
          </a:p>
          <a:p>
            <a:r>
              <a:rPr lang="es-ES_tradnl" sz="2400" dirty="0" smtClean="0"/>
              <a:t>Así como un informe anual, pero que tiene un propósito estadístico, más que de rendición de cuentas.</a:t>
            </a:r>
          </a:p>
          <a:p>
            <a:endParaRPr lang="es-MX" sz="2400" dirty="0" smtClean="0"/>
          </a:p>
        </p:txBody>
      </p:sp>
      <p:pic>
        <p:nvPicPr>
          <p:cNvPr id="4102" name="Picture 8" descr="logo_inaip2"/>
          <p:cNvPicPr>
            <a:picLocks noChangeAspect="1" noChangeArrowheads="1"/>
          </p:cNvPicPr>
          <p:nvPr/>
        </p:nvPicPr>
        <p:blipFill>
          <a:blip r:embed="rId4" cstate="print"/>
          <a:srcRect/>
          <a:stretch>
            <a:fillRect/>
          </a:stretch>
        </p:blipFill>
        <p:spPr bwMode="auto">
          <a:xfrm>
            <a:off x="395288" y="188913"/>
            <a:ext cx="2436812" cy="91122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p:cNvPicPr>
            <a:picLocks noChangeAspect="1" noChangeArrowheads="1"/>
          </p:cNvPicPr>
          <p:nvPr/>
        </p:nvPicPr>
        <p:blipFill>
          <a:blip r:embed="rId2" cstate="print"/>
          <a:srcRect/>
          <a:stretch>
            <a:fillRect/>
          </a:stretch>
        </p:blipFill>
        <p:spPr bwMode="auto">
          <a:xfrm>
            <a:off x="6407150" y="6237288"/>
            <a:ext cx="2628900" cy="561975"/>
          </a:xfrm>
          <a:prstGeom prst="rect">
            <a:avLst/>
          </a:prstGeom>
          <a:solidFill>
            <a:srgbClr val="FFFFFF"/>
          </a:solidFill>
          <a:ln w="9525">
            <a:noFill/>
            <a:miter lim="800000"/>
            <a:headEnd/>
            <a:tailEnd/>
          </a:ln>
        </p:spPr>
      </p:pic>
      <p:sp>
        <p:nvSpPr>
          <p:cNvPr id="184327" name="Rectangle 7"/>
          <p:cNvSpPr>
            <a:spLocks noChangeArrowheads="1"/>
          </p:cNvSpPr>
          <p:nvPr/>
        </p:nvSpPr>
        <p:spPr bwMode="auto">
          <a:xfrm>
            <a:off x="285720" y="1285860"/>
            <a:ext cx="8569325" cy="1200329"/>
          </a:xfrm>
          <a:prstGeom prst="rect">
            <a:avLst/>
          </a:prstGeom>
          <a:noFill/>
          <a:ln w="9525">
            <a:noFill/>
            <a:miter lim="800000"/>
            <a:headEnd/>
            <a:tailEnd/>
          </a:ln>
          <a:effectLst/>
        </p:spPr>
        <p:txBody>
          <a:bodyPr>
            <a:spAutoFit/>
          </a:bodyPr>
          <a:lstStyle/>
          <a:p>
            <a:r>
              <a:rPr lang="es-ES_tradnl" sz="2400" dirty="0" smtClean="0"/>
              <a:t>Como ya se ha comentado, esto es transparencia. La transparencia es una condición necesaria, pero no suficiente para </a:t>
            </a:r>
            <a:r>
              <a:rPr lang="es-ES_tradnl" sz="2400" dirty="0" smtClean="0"/>
              <a:t>valorar </a:t>
            </a:r>
            <a:r>
              <a:rPr lang="es-ES_tradnl" sz="2400" dirty="0" smtClean="0"/>
              <a:t>el desempeño de las autoridades.</a:t>
            </a:r>
            <a:endParaRPr lang="es-MX" sz="2400" dirty="0" smtClean="0"/>
          </a:p>
        </p:txBody>
      </p:sp>
      <p:pic>
        <p:nvPicPr>
          <p:cNvPr id="4102" name="Picture 8" descr="logo_inaip2"/>
          <p:cNvPicPr>
            <a:picLocks noChangeAspect="1" noChangeArrowheads="1"/>
          </p:cNvPicPr>
          <p:nvPr/>
        </p:nvPicPr>
        <p:blipFill>
          <a:blip r:embed="rId3" cstate="print"/>
          <a:srcRect/>
          <a:stretch>
            <a:fillRect/>
          </a:stretch>
        </p:blipFill>
        <p:spPr bwMode="auto">
          <a:xfrm>
            <a:off x="395288" y="188913"/>
            <a:ext cx="2436812" cy="911225"/>
          </a:xfrm>
          <a:prstGeom prst="rect">
            <a:avLst/>
          </a:prstGeom>
          <a:noFill/>
          <a:ln w="9525">
            <a:noFill/>
            <a:miter lim="800000"/>
            <a:headEnd/>
            <a:tailEnd/>
          </a:ln>
        </p:spPr>
      </p:pic>
      <p:sp>
        <p:nvSpPr>
          <p:cNvPr id="7" name="Rectangle 7"/>
          <p:cNvSpPr>
            <a:spLocks noChangeArrowheads="1"/>
          </p:cNvSpPr>
          <p:nvPr/>
        </p:nvSpPr>
        <p:spPr bwMode="auto">
          <a:xfrm>
            <a:off x="357158" y="3429000"/>
            <a:ext cx="8569325" cy="1569660"/>
          </a:xfrm>
          <a:prstGeom prst="rect">
            <a:avLst/>
          </a:prstGeom>
          <a:noFill/>
          <a:ln w="9525">
            <a:noFill/>
            <a:miter lim="800000"/>
            <a:headEnd/>
            <a:tailEnd/>
          </a:ln>
          <a:effectLst/>
        </p:spPr>
        <p:txBody>
          <a:bodyPr>
            <a:spAutoFit/>
          </a:bodyPr>
          <a:lstStyle/>
          <a:p>
            <a:r>
              <a:rPr lang="es-ES_tradnl" sz="2400" dirty="0" smtClean="0"/>
              <a:t>En este sentido, a continuación me permito presentar una propuesta para favorecer la rendición de cuentas en los Ayuntamientos, respecto de los recursos transferidos a las organizaciones de la sociedad civil.</a:t>
            </a:r>
            <a:endParaRPr lang="es-MX" sz="2400" dirty="0" smtClean="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p:cNvPicPr>
            <a:picLocks noChangeAspect="1" noChangeArrowheads="1"/>
          </p:cNvPicPr>
          <p:nvPr/>
        </p:nvPicPr>
        <p:blipFill>
          <a:blip r:embed="rId2" cstate="print"/>
          <a:srcRect/>
          <a:stretch>
            <a:fillRect/>
          </a:stretch>
        </p:blipFill>
        <p:spPr bwMode="auto">
          <a:xfrm>
            <a:off x="6407150" y="6237288"/>
            <a:ext cx="2628900" cy="561975"/>
          </a:xfrm>
          <a:prstGeom prst="rect">
            <a:avLst/>
          </a:prstGeom>
          <a:solidFill>
            <a:srgbClr val="FFFFFF"/>
          </a:solidFill>
          <a:ln w="9525">
            <a:noFill/>
            <a:miter lim="800000"/>
            <a:headEnd/>
            <a:tailEnd/>
          </a:ln>
        </p:spPr>
      </p:pic>
      <p:sp>
        <p:nvSpPr>
          <p:cNvPr id="184327" name="Rectangle 7"/>
          <p:cNvSpPr>
            <a:spLocks noChangeArrowheads="1"/>
          </p:cNvSpPr>
          <p:nvPr/>
        </p:nvSpPr>
        <p:spPr bwMode="auto">
          <a:xfrm>
            <a:off x="285720" y="1285860"/>
            <a:ext cx="8569325" cy="1938992"/>
          </a:xfrm>
          <a:prstGeom prst="rect">
            <a:avLst/>
          </a:prstGeom>
          <a:noFill/>
          <a:ln w="9525">
            <a:noFill/>
            <a:miter lim="800000"/>
            <a:headEnd/>
            <a:tailEnd/>
          </a:ln>
          <a:effectLst/>
        </p:spPr>
        <p:txBody>
          <a:bodyPr>
            <a:spAutoFit/>
          </a:bodyPr>
          <a:lstStyle/>
          <a:p>
            <a:pPr algn="l"/>
            <a:r>
              <a:rPr lang="es-ES_tradnl" sz="2000" i="1" dirty="0" smtClean="0"/>
              <a:t>Establecer la obligación para las autoridades municipales de suscribir un Acuerdo de Cabildo, en el que en términos  generales se señale que para que un Ayuntamiento pueda apoyar con recursos públicos a las Organizaciones de la </a:t>
            </a:r>
            <a:r>
              <a:rPr lang="es-ES_tradnl" sz="2000" i="1" dirty="0"/>
              <a:t>S</a:t>
            </a:r>
            <a:r>
              <a:rPr lang="es-ES_tradnl" sz="2000" i="1" dirty="0" smtClean="0"/>
              <a:t>ociedad Civil (OSC) que así lo soliciten, </a:t>
            </a:r>
            <a:r>
              <a:rPr lang="es-ES_tradnl" sz="2000" i="1" dirty="0" smtClean="0"/>
              <a:t>éstas deberán </a:t>
            </a:r>
            <a:r>
              <a:rPr lang="es-ES_tradnl" sz="2000" i="1" dirty="0" smtClean="0"/>
              <a:t>celebrar un convenio con el propio Ayuntamiento, que por lo menos contenga las siguientes clausulas:</a:t>
            </a:r>
            <a:endParaRPr lang="es-MX" sz="2000" i="1" dirty="0" smtClean="0"/>
          </a:p>
        </p:txBody>
      </p:sp>
      <p:pic>
        <p:nvPicPr>
          <p:cNvPr id="4102" name="Picture 8" descr="logo_inaip2"/>
          <p:cNvPicPr>
            <a:picLocks noChangeAspect="1" noChangeArrowheads="1"/>
          </p:cNvPicPr>
          <p:nvPr/>
        </p:nvPicPr>
        <p:blipFill>
          <a:blip r:embed="rId3" cstate="print"/>
          <a:srcRect/>
          <a:stretch>
            <a:fillRect/>
          </a:stretch>
        </p:blipFill>
        <p:spPr bwMode="auto">
          <a:xfrm>
            <a:off x="395288" y="188913"/>
            <a:ext cx="2436812" cy="911225"/>
          </a:xfrm>
          <a:prstGeom prst="rect">
            <a:avLst/>
          </a:prstGeom>
          <a:noFill/>
          <a:ln w="9525">
            <a:noFill/>
            <a:miter lim="800000"/>
            <a:headEnd/>
            <a:tailEnd/>
          </a:ln>
        </p:spPr>
      </p:pic>
      <p:sp>
        <p:nvSpPr>
          <p:cNvPr id="6" name="Rectangle 7"/>
          <p:cNvSpPr>
            <a:spLocks noChangeArrowheads="1"/>
          </p:cNvSpPr>
          <p:nvPr/>
        </p:nvSpPr>
        <p:spPr bwMode="auto">
          <a:xfrm>
            <a:off x="323528" y="3284984"/>
            <a:ext cx="8569325" cy="2246769"/>
          </a:xfrm>
          <a:prstGeom prst="rect">
            <a:avLst/>
          </a:prstGeom>
          <a:noFill/>
          <a:ln w="9525">
            <a:noFill/>
            <a:miter lim="800000"/>
            <a:headEnd/>
            <a:tailEnd/>
          </a:ln>
          <a:effectLst/>
        </p:spPr>
        <p:txBody>
          <a:bodyPr>
            <a:spAutoFit/>
          </a:bodyPr>
          <a:lstStyle/>
          <a:p>
            <a:pPr marL="457200" indent="-457200" algn="l">
              <a:buFont typeface="+mj-lt"/>
              <a:buAutoNum type="alphaLcParenR"/>
            </a:pPr>
            <a:r>
              <a:rPr lang="es-ES_tradnl" sz="2000" i="1" dirty="0" smtClean="0"/>
              <a:t>La obligación de documentar el ejercicio del recurso municipal transferido.</a:t>
            </a:r>
          </a:p>
          <a:p>
            <a:pPr marL="457200" indent="-457200" algn="l">
              <a:buFont typeface="+mj-lt"/>
              <a:buAutoNum type="alphaLcParenR"/>
            </a:pPr>
            <a:endParaRPr lang="es-ES_tradnl" sz="2000" i="1" dirty="0" smtClean="0"/>
          </a:p>
          <a:p>
            <a:pPr marL="457200" indent="-457200" algn="l">
              <a:buFont typeface="+mj-lt"/>
              <a:buAutoNum type="alphaLcParenR"/>
            </a:pPr>
            <a:r>
              <a:rPr lang="es-ES_tradnl" sz="2000" i="1" dirty="0" smtClean="0"/>
              <a:t>El compromiso de poner a disposición de la Unidad Municipal de Acceso a la Información Pública, los documentos antes citados, para efectos de atender alguna solicitud de acceso a la información pública.</a:t>
            </a:r>
            <a:endParaRPr lang="es-MX" sz="2000" i="1" dirty="0" smtClean="0"/>
          </a:p>
        </p:txBody>
      </p:sp>
      <p:sp>
        <p:nvSpPr>
          <p:cNvPr id="7" name="TextBox 6"/>
          <p:cNvSpPr txBox="1"/>
          <p:nvPr/>
        </p:nvSpPr>
        <p:spPr>
          <a:xfrm>
            <a:off x="3635896" y="548680"/>
            <a:ext cx="4176464" cy="461665"/>
          </a:xfrm>
          <a:prstGeom prst="rect">
            <a:avLst/>
          </a:prstGeom>
          <a:noFill/>
        </p:spPr>
        <p:txBody>
          <a:bodyPr wrap="square" rtlCol="0">
            <a:spAutoFit/>
          </a:bodyPr>
          <a:lstStyle/>
          <a:p>
            <a:r>
              <a:rPr lang="es-MX" sz="2400" b="1" i="1" dirty="0" smtClean="0"/>
              <a:t>Propuesta</a:t>
            </a:r>
            <a:endParaRPr lang="en-US" sz="2400" b="1" i="1"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p:cNvPicPr>
            <a:picLocks noChangeAspect="1" noChangeArrowheads="1"/>
          </p:cNvPicPr>
          <p:nvPr/>
        </p:nvPicPr>
        <p:blipFill>
          <a:blip r:embed="rId2" cstate="print"/>
          <a:srcRect/>
          <a:stretch>
            <a:fillRect/>
          </a:stretch>
        </p:blipFill>
        <p:spPr bwMode="auto">
          <a:xfrm>
            <a:off x="6407150" y="6237288"/>
            <a:ext cx="2628900" cy="561975"/>
          </a:xfrm>
          <a:prstGeom prst="rect">
            <a:avLst/>
          </a:prstGeom>
          <a:solidFill>
            <a:srgbClr val="FFFFFF"/>
          </a:solidFill>
          <a:ln w="9525">
            <a:noFill/>
            <a:miter lim="800000"/>
            <a:headEnd/>
            <a:tailEnd/>
          </a:ln>
        </p:spPr>
      </p:pic>
      <p:pic>
        <p:nvPicPr>
          <p:cNvPr id="4102" name="Picture 8" descr="logo_inaip2"/>
          <p:cNvPicPr>
            <a:picLocks noChangeAspect="1" noChangeArrowheads="1"/>
          </p:cNvPicPr>
          <p:nvPr/>
        </p:nvPicPr>
        <p:blipFill>
          <a:blip r:embed="rId3" cstate="print"/>
          <a:srcRect/>
          <a:stretch>
            <a:fillRect/>
          </a:stretch>
        </p:blipFill>
        <p:spPr bwMode="auto">
          <a:xfrm>
            <a:off x="395288" y="188913"/>
            <a:ext cx="2436812" cy="911225"/>
          </a:xfrm>
          <a:prstGeom prst="rect">
            <a:avLst/>
          </a:prstGeom>
          <a:noFill/>
          <a:ln w="9525">
            <a:noFill/>
            <a:miter lim="800000"/>
            <a:headEnd/>
            <a:tailEnd/>
          </a:ln>
        </p:spPr>
      </p:pic>
      <p:sp>
        <p:nvSpPr>
          <p:cNvPr id="6" name="Rectangle 7"/>
          <p:cNvSpPr>
            <a:spLocks noChangeArrowheads="1"/>
          </p:cNvSpPr>
          <p:nvPr/>
        </p:nvSpPr>
        <p:spPr bwMode="auto">
          <a:xfrm>
            <a:off x="285720" y="1285860"/>
            <a:ext cx="8569325" cy="3631763"/>
          </a:xfrm>
          <a:prstGeom prst="rect">
            <a:avLst/>
          </a:prstGeom>
          <a:noFill/>
          <a:ln w="9525">
            <a:noFill/>
            <a:miter lim="800000"/>
            <a:headEnd/>
            <a:tailEnd/>
          </a:ln>
          <a:effectLst/>
        </p:spPr>
        <p:txBody>
          <a:bodyPr>
            <a:spAutoFit/>
          </a:bodyPr>
          <a:lstStyle/>
          <a:p>
            <a:pPr marL="457200" indent="-457200" algn="l">
              <a:buAutoNum type="alphaLcParenR" startAt="3"/>
            </a:pPr>
            <a:r>
              <a:rPr lang="es-ES_tradnl" sz="2000" i="1" dirty="0" smtClean="0"/>
              <a:t>La obligación de preparar un documento que justifique el recurso solicitado, que contenga, en función de la complejidad del proyecto, por lo menos  los siguientes apartados:</a:t>
            </a:r>
          </a:p>
          <a:p>
            <a:pPr marL="457200" indent="-457200" algn="l"/>
            <a:endParaRPr lang="es-ES_tradnl" sz="2000" i="1" dirty="0" smtClean="0"/>
          </a:p>
          <a:p>
            <a:pPr marL="1371600" lvl="2" indent="-457200" algn="l">
              <a:lnSpc>
                <a:spcPct val="150000"/>
              </a:lnSpc>
              <a:buFont typeface="+mj-lt"/>
              <a:buAutoNum type="arabicParenR"/>
            </a:pPr>
            <a:r>
              <a:rPr lang="es-ES_tradnl" sz="2000" i="1" dirty="0" smtClean="0"/>
              <a:t>Objetivos general y específicos del proyecto</a:t>
            </a:r>
          </a:p>
          <a:p>
            <a:pPr marL="1371600" lvl="2" indent="-457200" algn="l">
              <a:lnSpc>
                <a:spcPct val="150000"/>
              </a:lnSpc>
              <a:buFont typeface="+mj-lt"/>
              <a:buAutoNum type="arabicParenR"/>
            </a:pPr>
            <a:r>
              <a:rPr lang="es-ES_tradnl" sz="2000" i="1" dirty="0" smtClean="0"/>
              <a:t>Resultados </a:t>
            </a:r>
            <a:r>
              <a:rPr lang="es-ES_tradnl" sz="2000" i="1" dirty="0" smtClean="0"/>
              <a:t>esperados del proyecto, en términos de beneficios a la sociedad</a:t>
            </a:r>
            <a:endParaRPr lang="es-ES_tradnl" sz="2000" i="1" dirty="0" smtClean="0"/>
          </a:p>
          <a:p>
            <a:pPr marL="1371600" lvl="2" indent="-457200" algn="l">
              <a:lnSpc>
                <a:spcPct val="150000"/>
              </a:lnSpc>
              <a:buFont typeface="+mj-lt"/>
              <a:buAutoNum type="arabicParenR"/>
            </a:pPr>
            <a:r>
              <a:rPr lang="es-ES_tradnl" sz="2000" i="1" dirty="0" smtClean="0"/>
              <a:t>Principales actividades a realizar con el recurso solicitado</a:t>
            </a:r>
          </a:p>
          <a:p>
            <a:pPr marL="1371600" lvl="2" indent="-457200" algn="l">
              <a:lnSpc>
                <a:spcPct val="150000"/>
              </a:lnSpc>
              <a:buFont typeface="+mj-lt"/>
              <a:buAutoNum type="arabicParenR"/>
            </a:pPr>
            <a:r>
              <a:rPr lang="es-ES_tradnl" sz="2000" i="1" dirty="0" smtClean="0"/>
              <a:t>Factores </a:t>
            </a:r>
            <a:r>
              <a:rPr lang="es-ES_tradnl" sz="2000" i="1" dirty="0" smtClean="0"/>
              <a:t>externos y riesgos para no alcanzar los resultados </a:t>
            </a:r>
          </a:p>
        </p:txBody>
      </p:sp>
      <p:sp>
        <p:nvSpPr>
          <p:cNvPr id="5" name="TextBox 4"/>
          <p:cNvSpPr txBox="1"/>
          <p:nvPr/>
        </p:nvSpPr>
        <p:spPr>
          <a:xfrm>
            <a:off x="3635896" y="548680"/>
            <a:ext cx="4176464" cy="461665"/>
          </a:xfrm>
          <a:prstGeom prst="rect">
            <a:avLst/>
          </a:prstGeom>
          <a:noFill/>
        </p:spPr>
        <p:txBody>
          <a:bodyPr wrap="square" rtlCol="0">
            <a:spAutoFit/>
          </a:bodyPr>
          <a:lstStyle/>
          <a:p>
            <a:r>
              <a:rPr lang="es-MX" sz="2400" b="1" i="1" dirty="0" smtClean="0"/>
              <a:t>Propuesta</a:t>
            </a:r>
            <a:endParaRPr lang="en-US" sz="2400" b="1" i="1"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p:cNvPicPr>
            <a:picLocks noChangeAspect="1" noChangeArrowheads="1"/>
          </p:cNvPicPr>
          <p:nvPr/>
        </p:nvPicPr>
        <p:blipFill>
          <a:blip r:embed="rId2" cstate="print"/>
          <a:srcRect/>
          <a:stretch>
            <a:fillRect/>
          </a:stretch>
        </p:blipFill>
        <p:spPr bwMode="auto">
          <a:xfrm>
            <a:off x="6407150" y="6237288"/>
            <a:ext cx="2628900" cy="561975"/>
          </a:xfrm>
          <a:prstGeom prst="rect">
            <a:avLst/>
          </a:prstGeom>
          <a:solidFill>
            <a:srgbClr val="FFFFFF"/>
          </a:solidFill>
          <a:ln w="9525">
            <a:noFill/>
            <a:miter lim="800000"/>
            <a:headEnd/>
            <a:tailEnd/>
          </a:ln>
        </p:spPr>
      </p:pic>
      <p:pic>
        <p:nvPicPr>
          <p:cNvPr id="4102" name="Picture 8" descr="logo_inaip2"/>
          <p:cNvPicPr>
            <a:picLocks noChangeAspect="1" noChangeArrowheads="1"/>
          </p:cNvPicPr>
          <p:nvPr/>
        </p:nvPicPr>
        <p:blipFill>
          <a:blip r:embed="rId3" cstate="print"/>
          <a:srcRect/>
          <a:stretch>
            <a:fillRect/>
          </a:stretch>
        </p:blipFill>
        <p:spPr bwMode="auto">
          <a:xfrm>
            <a:off x="395288" y="188913"/>
            <a:ext cx="2436812" cy="911225"/>
          </a:xfrm>
          <a:prstGeom prst="rect">
            <a:avLst/>
          </a:prstGeom>
          <a:noFill/>
          <a:ln w="9525">
            <a:noFill/>
            <a:miter lim="800000"/>
            <a:headEnd/>
            <a:tailEnd/>
          </a:ln>
        </p:spPr>
      </p:pic>
      <p:sp>
        <p:nvSpPr>
          <p:cNvPr id="6" name="Rectangle 7"/>
          <p:cNvSpPr>
            <a:spLocks noChangeArrowheads="1"/>
          </p:cNvSpPr>
          <p:nvPr/>
        </p:nvSpPr>
        <p:spPr bwMode="auto">
          <a:xfrm>
            <a:off x="285720" y="1285860"/>
            <a:ext cx="8569325" cy="2708434"/>
          </a:xfrm>
          <a:prstGeom prst="rect">
            <a:avLst/>
          </a:prstGeom>
          <a:noFill/>
          <a:ln w="9525">
            <a:noFill/>
            <a:miter lim="800000"/>
            <a:headEnd/>
            <a:tailEnd/>
          </a:ln>
          <a:effectLst/>
        </p:spPr>
        <p:txBody>
          <a:bodyPr>
            <a:spAutoFit/>
          </a:bodyPr>
          <a:lstStyle/>
          <a:p>
            <a:pPr marL="457200" indent="-457200" algn="l">
              <a:buAutoNum type="alphaLcParenR" startAt="3"/>
            </a:pPr>
            <a:r>
              <a:rPr lang="es-ES_tradnl" sz="2000" i="1" dirty="0" smtClean="0"/>
              <a:t>…… </a:t>
            </a:r>
            <a:r>
              <a:rPr lang="es-ES_tradnl" sz="2000" i="1" dirty="0" smtClean="0"/>
              <a:t>………….. (2)</a:t>
            </a:r>
            <a:endParaRPr lang="es-ES_tradnl" sz="2000" i="1" dirty="0" smtClean="0"/>
          </a:p>
          <a:p>
            <a:pPr marL="457200" indent="-457200" algn="l">
              <a:lnSpc>
                <a:spcPct val="150000"/>
              </a:lnSpc>
              <a:buAutoNum type="alphaLcParenR" startAt="3"/>
            </a:pPr>
            <a:endParaRPr lang="es-ES_tradnl" sz="2000" dirty="0" smtClean="0"/>
          </a:p>
          <a:p>
            <a:pPr marL="1371600" lvl="2" indent="-457200" algn="l">
              <a:lnSpc>
                <a:spcPct val="150000"/>
              </a:lnSpc>
              <a:buAutoNum type="arabicParenR" startAt="5"/>
            </a:pPr>
            <a:r>
              <a:rPr lang="es-ES_tradnl" sz="2000" i="1" dirty="0" smtClean="0"/>
              <a:t>Indicadores objetivos  y fuentes </a:t>
            </a:r>
            <a:r>
              <a:rPr lang="es-ES_tradnl" sz="2000" i="1" dirty="0" smtClean="0"/>
              <a:t>de verificación de los mismos</a:t>
            </a:r>
          </a:p>
          <a:p>
            <a:pPr marL="1371600" lvl="2" indent="-457200" algn="l">
              <a:lnSpc>
                <a:spcPct val="150000"/>
              </a:lnSpc>
              <a:buAutoNum type="arabicParenR" startAt="5"/>
            </a:pPr>
            <a:r>
              <a:rPr lang="es-ES_tradnl" sz="2000" i="1" dirty="0" smtClean="0"/>
              <a:t>Calendario de actividades</a:t>
            </a:r>
          </a:p>
          <a:p>
            <a:pPr marL="1371600" lvl="2" indent="-457200" algn="l">
              <a:lnSpc>
                <a:spcPct val="150000"/>
              </a:lnSpc>
              <a:buAutoNum type="arabicParenR" startAt="5"/>
            </a:pPr>
            <a:r>
              <a:rPr lang="es-ES_tradnl" sz="2000" i="1" dirty="0" smtClean="0"/>
              <a:t>Presupuesto </a:t>
            </a:r>
            <a:r>
              <a:rPr lang="es-ES_tradnl" sz="2000" i="1" dirty="0" smtClean="0"/>
              <a:t>total requerido del proyecto  y aportación del Ayuntamiento</a:t>
            </a:r>
            <a:endParaRPr lang="es-MX" sz="2000" i="1" dirty="0" smtClean="0"/>
          </a:p>
        </p:txBody>
      </p:sp>
      <p:sp>
        <p:nvSpPr>
          <p:cNvPr id="5" name="TextBox 4"/>
          <p:cNvSpPr txBox="1"/>
          <p:nvPr/>
        </p:nvSpPr>
        <p:spPr>
          <a:xfrm>
            <a:off x="3635896" y="548680"/>
            <a:ext cx="4176464" cy="461665"/>
          </a:xfrm>
          <a:prstGeom prst="rect">
            <a:avLst/>
          </a:prstGeom>
          <a:noFill/>
        </p:spPr>
        <p:txBody>
          <a:bodyPr wrap="square" rtlCol="0">
            <a:spAutoFit/>
          </a:bodyPr>
          <a:lstStyle/>
          <a:p>
            <a:r>
              <a:rPr lang="es-MX" sz="2400" b="1" i="1" dirty="0" smtClean="0"/>
              <a:t>Propuesta</a:t>
            </a:r>
            <a:endParaRPr lang="en-US" sz="2400" b="1" i="1"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p:cNvPicPr>
            <a:picLocks noChangeAspect="1" noChangeArrowheads="1"/>
          </p:cNvPicPr>
          <p:nvPr/>
        </p:nvPicPr>
        <p:blipFill>
          <a:blip r:embed="rId2" cstate="print"/>
          <a:srcRect/>
          <a:stretch>
            <a:fillRect/>
          </a:stretch>
        </p:blipFill>
        <p:spPr bwMode="auto">
          <a:xfrm>
            <a:off x="6407150" y="6237288"/>
            <a:ext cx="2628900" cy="561975"/>
          </a:xfrm>
          <a:prstGeom prst="rect">
            <a:avLst/>
          </a:prstGeom>
          <a:solidFill>
            <a:srgbClr val="FFFFFF"/>
          </a:solidFill>
          <a:ln w="9525">
            <a:noFill/>
            <a:miter lim="800000"/>
            <a:headEnd/>
            <a:tailEnd/>
          </a:ln>
        </p:spPr>
      </p:pic>
      <p:pic>
        <p:nvPicPr>
          <p:cNvPr id="4102" name="Picture 8" descr="logo_inaip2"/>
          <p:cNvPicPr>
            <a:picLocks noChangeAspect="1" noChangeArrowheads="1"/>
          </p:cNvPicPr>
          <p:nvPr/>
        </p:nvPicPr>
        <p:blipFill>
          <a:blip r:embed="rId3" cstate="print"/>
          <a:srcRect/>
          <a:stretch>
            <a:fillRect/>
          </a:stretch>
        </p:blipFill>
        <p:spPr bwMode="auto">
          <a:xfrm>
            <a:off x="395288" y="188913"/>
            <a:ext cx="2436812" cy="911225"/>
          </a:xfrm>
          <a:prstGeom prst="rect">
            <a:avLst/>
          </a:prstGeom>
          <a:noFill/>
          <a:ln w="9525">
            <a:noFill/>
            <a:miter lim="800000"/>
            <a:headEnd/>
            <a:tailEnd/>
          </a:ln>
        </p:spPr>
      </p:pic>
      <p:sp>
        <p:nvSpPr>
          <p:cNvPr id="6" name="Rectangle 7"/>
          <p:cNvSpPr>
            <a:spLocks noChangeArrowheads="1"/>
          </p:cNvSpPr>
          <p:nvPr/>
        </p:nvSpPr>
        <p:spPr bwMode="auto">
          <a:xfrm>
            <a:off x="285720" y="1285860"/>
            <a:ext cx="8569325" cy="3170099"/>
          </a:xfrm>
          <a:prstGeom prst="rect">
            <a:avLst/>
          </a:prstGeom>
          <a:noFill/>
          <a:ln w="9525">
            <a:noFill/>
            <a:miter lim="800000"/>
            <a:headEnd/>
            <a:tailEnd/>
          </a:ln>
          <a:effectLst/>
        </p:spPr>
        <p:txBody>
          <a:bodyPr>
            <a:spAutoFit/>
          </a:bodyPr>
          <a:lstStyle/>
          <a:p>
            <a:pPr marL="457200" indent="-457200" algn="l">
              <a:buAutoNum type="alphaLcParenR" startAt="4"/>
            </a:pPr>
            <a:r>
              <a:rPr lang="es-ES_tradnl" sz="2000" i="1" dirty="0" smtClean="0"/>
              <a:t>La obligación de conservar  en los archivos de la OSC, los documentos relativos al recurso municipal </a:t>
            </a:r>
            <a:r>
              <a:rPr lang="es-ES_tradnl" sz="2000" i="1" dirty="0" smtClean="0"/>
              <a:t>ejercido, de conformidad con la legislación</a:t>
            </a:r>
            <a:r>
              <a:rPr lang="es-ES_tradnl" sz="2000" i="1" dirty="0" smtClean="0"/>
              <a:t> aplicable.</a:t>
            </a:r>
            <a:endParaRPr lang="es-ES_tradnl" sz="2000" i="1" dirty="0" smtClean="0"/>
          </a:p>
          <a:p>
            <a:pPr marL="457200" indent="-457200" algn="l">
              <a:buAutoNum type="alphaLcParenR" startAt="4"/>
            </a:pPr>
            <a:endParaRPr lang="es-ES_tradnl" sz="2000" i="1" dirty="0" smtClean="0"/>
          </a:p>
          <a:p>
            <a:pPr marL="457200" indent="-457200" algn="l">
              <a:buAutoNum type="alphaLcParenR" startAt="4"/>
            </a:pPr>
            <a:r>
              <a:rPr lang="es-ES_tradnl" sz="2000" i="1" dirty="0" smtClean="0"/>
              <a:t>El compromiso </a:t>
            </a:r>
            <a:r>
              <a:rPr lang="es-ES_tradnl" sz="2000" i="1" dirty="0" smtClean="0"/>
              <a:t>de la OSC de </a:t>
            </a:r>
            <a:r>
              <a:rPr lang="es-ES_tradnl" sz="2000" i="1" dirty="0" smtClean="0"/>
              <a:t>presentar un informe </a:t>
            </a:r>
            <a:r>
              <a:rPr lang="es-ES_tradnl" sz="2000" i="1" dirty="0" smtClean="0"/>
              <a:t>final,  </a:t>
            </a:r>
            <a:r>
              <a:rPr lang="es-ES_tradnl" sz="2000" i="1" dirty="0" smtClean="0"/>
              <a:t>con los resultados </a:t>
            </a:r>
            <a:r>
              <a:rPr lang="es-ES_tradnl" sz="2000" i="1" dirty="0" smtClean="0"/>
              <a:t>alcanzados.</a:t>
            </a:r>
          </a:p>
          <a:p>
            <a:pPr marL="457200" indent="-457200" algn="l">
              <a:buAutoNum type="alphaLcParenR" startAt="4"/>
            </a:pPr>
            <a:endParaRPr lang="es-ES_tradnl" sz="2000" i="1" dirty="0" smtClean="0"/>
          </a:p>
          <a:p>
            <a:pPr marL="457200" indent="-457200" algn="l">
              <a:buAutoNum type="alphaLcParenR" startAt="4"/>
            </a:pPr>
            <a:r>
              <a:rPr lang="es-ES_tradnl" sz="2000" i="1" dirty="0" smtClean="0"/>
              <a:t>Los alcances para determinar la responsabilidad,  ante la falta de cumplimiento del convenio por parte de la OSC.</a:t>
            </a:r>
          </a:p>
          <a:p>
            <a:pPr marL="457200" indent="-457200" algn="l">
              <a:buAutoNum type="alphaLcParenR" startAt="4"/>
            </a:pPr>
            <a:endParaRPr lang="es-ES_tradnl" sz="2000" dirty="0" smtClean="0"/>
          </a:p>
        </p:txBody>
      </p:sp>
      <p:sp>
        <p:nvSpPr>
          <p:cNvPr id="5" name="TextBox 4"/>
          <p:cNvSpPr txBox="1"/>
          <p:nvPr/>
        </p:nvSpPr>
        <p:spPr>
          <a:xfrm>
            <a:off x="3635896" y="548680"/>
            <a:ext cx="4176464" cy="461665"/>
          </a:xfrm>
          <a:prstGeom prst="rect">
            <a:avLst/>
          </a:prstGeom>
          <a:noFill/>
        </p:spPr>
        <p:txBody>
          <a:bodyPr wrap="square" rtlCol="0">
            <a:spAutoFit/>
          </a:bodyPr>
          <a:lstStyle/>
          <a:p>
            <a:r>
              <a:rPr lang="es-MX" sz="2400" b="1" i="1" dirty="0" smtClean="0"/>
              <a:t>Propuesta</a:t>
            </a:r>
            <a:endParaRPr lang="en-US" sz="2400" b="1" i="1"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p:cNvPicPr>
            <a:picLocks noChangeAspect="1" noChangeArrowheads="1"/>
          </p:cNvPicPr>
          <p:nvPr/>
        </p:nvPicPr>
        <p:blipFill>
          <a:blip r:embed="rId2" cstate="print"/>
          <a:srcRect/>
          <a:stretch>
            <a:fillRect/>
          </a:stretch>
        </p:blipFill>
        <p:spPr bwMode="auto">
          <a:xfrm>
            <a:off x="6407150" y="6237288"/>
            <a:ext cx="2628900" cy="561975"/>
          </a:xfrm>
          <a:prstGeom prst="rect">
            <a:avLst/>
          </a:prstGeom>
          <a:solidFill>
            <a:srgbClr val="FFFFFF"/>
          </a:solidFill>
          <a:ln w="9525">
            <a:noFill/>
            <a:miter lim="800000"/>
            <a:headEnd/>
            <a:tailEnd/>
          </a:ln>
        </p:spPr>
      </p:pic>
      <p:pic>
        <p:nvPicPr>
          <p:cNvPr id="4102" name="Picture 8" descr="logo_inaip2"/>
          <p:cNvPicPr>
            <a:picLocks noChangeAspect="1" noChangeArrowheads="1"/>
          </p:cNvPicPr>
          <p:nvPr/>
        </p:nvPicPr>
        <p:blipFill>
          <a:blip r:embed="rId3" cstate="print"/>
          <a:srcRect/>
          <a:stretch>
            <a:fillRect/>
          </a:stretch>
        </p:blipFill>
        <p:spPr bwMode="auto">
          <a:xfrm>
            <a:off x="395288" y="188913"/>
            <a:ext cx="2436812" cy="911225"/>
          </a:xfrm>
          <a:prstGeom prst="rect">
            <a:avLst/>
          </a:prstGeom>
          <a:noFill/>
          <a:ln w="9525">
            <a:noFill/>
            <a:miter lim="800000"/>
            <a:headEnd/>
            <a:tailEnd/>
          </a:ln>
        </p:spPr>
      </p:pic>
      <p:sp>
        <p:nvSpPr>
          <p:cNvPr id="6" name="Rectangle 7"/>
          <p:cNvSpPr>
            <a:spLocks noChangeArrowheads="1"/>
          </p:cNvSpPr>
          <p:nvPr/>
        </p:nvSpPr>
        <p:spPr bwMode="auto">
          <a:xfrm>
            <a:off x="285720" y="1285860"/>
            <a:ext cx="8569325" cy="4278094"/>
          </a:xfrm>
          <a:prstGeom prst="rect">
            <a:avLst/>
          </a:prstGeom>
          <a:noFill/>
          <a:ln w="9525">
            <a:noFill/>
            <a:miter lim="800000"/>
            <a:headEnd/>
            <a:tailEnd/>
          </a:ln>
          <a:effectLst/>
        </p:spPr>
        <p:txBody>
          <a:bodyPr>
            <a:spAutoFit/>
          </a:bodyPr>
          <a:lstStyle/>
          <a:p>
            <a:pPr marL="457200" indent="-457200" algn="l"/>
            <a:r>
              <a:rPr lang="es-ES_tradnl" sz="2000" dirty="0" smtClean="0"/>
              <a:t>	</a:t>
            </a:r>
            <a:r>
              <a:rPr lang="es-ES_tradnl" sz="2000" i="1" dirty="0" smtClean="0"/>
              <a:t>La propuesta constituye una manera sencilla para cumplir con la obligación constitucional de publicar la información relativa a los recursos municipales transferidos a las personas morales.</a:t>
            </a:r>
          </a:p>
          <a:p>
            <a:pPr marL="457200" indent="-457200" algn="l"/>
            <a:r>
              <a:rPr lang="es-ES_tradnl" sz="2000" i="1" dirty="0"/>
              <a:t>	</a:t>
            </a:r>
            <a:endParaRPr lang="es-ES_tradnl" sz="2000" i="1" dirty="0" smtClean="0"/>
          </a:p>
          <a:p>
            <a:pPr marL="457200" indent="-457200" algn="l"/>
            <a:r>
              <a:rPr lang="es-ES_tradnl" sz="2000" i="1" dirty="0"/>
              <a:t>	</a:t>
            </a:r>
            <a:r>
              <a:rPr lang="es-ES_tradnl" sz="2000" i="1" dirty="0" smtClean="0"/>
              <a:t>Las OSC como ejecutoras de gasto público,  quedan </a:t>
            </a:r>
            <a:r>
              <a:rPr lang="es-ES_tradnl" sz="2000" i="1" dirty="0" smtClean="0"/>
              <a:t>comprometidos  a recabar y poner a disposición de la Unidad Municipal de Acceso a la Información,  la documentación que acredite  el destino final del recurso, y no limitarse a proporcionar un documento comprobatorio del dinero recibido</a:t>
            </a:r>
            <a:r>
              <a:rPr lang="es-ES_tradnl" sz="2400" i="1" dirty="0" smtClean="0"/>
              <a:t>.</a:t>
            </a:r>
          </a:p>
          <a:p>
            <a:pPr marL="457200" indent="-457200" algn="l"/>
            <a:endParaRPr lang="es-ES_tradnl" sz="2400" i="1" dirty="0"/>
          </a:p>
          <a:p>
            <a:pPr marL="457200" indent="-457200" algn="l"/>
            <a:r>
              <a:rPr lang="es-ES_tradnl" sz="2400" i="1" dirty="0" smtClean="0"/>
              <a:t>	</a:t>
            </a:r>
            <a:r>
              <a:rPr lang="es-ES_tradnl" sz="2000" i="1" dirty="0"/>
              <a:t>Favoreciendo así la rendición de cuentas a la sociedad, </a:t>
            </a:r>
            <a:r>
              <a:rPr lang="es-ES_tradnl" sz="2000" i="1" dirty="0" smtClean="0"/>
              <a:t>respecto de los recursos municipales transferidos a las OSC.</a:t>
            </a:r>
          </a:p>
          <a:p>
            <a:pPr marL="457200" indent="-457200" algn="l"/>
            <a:endParaRPr lang="es-ES_tradnl" sz="2000" dirty="0"/>
          </a:p>
        </p:txBody>
      </p:sp>
      <p:sp>
        <p:nvSpPr>
          <p:cNvPr id="5" name="TextBox 4"/>
          <p:cNvSpPr txBox="1"/>
          <p:nvPr/>
        </p:nvSpPr>
        <p:spPr>
          <a:xfrm>
            <a:off x="3635896" y="548680"/>
            <a:ext cx="4176464" cy="461665"/>
          </a:xfrm>
          <a:prstGeom prst="rect">
            <a:avLst/>
          </a:prstGeom>
          <a:noFill/>
        </p:spPr>
        <p:txBody>
          <a:bodyPr wrap="square" rtlCol="0">
            <a:spAutoFit/>
          </a:bodyPr>
          <a:lstStyle/>
          <a:p>
            <a:r>
              <a:rPr lang="es-MX" sz="2400" b="1" i="1" dirty="0" smtClean="0"/>
              <a:t>Propuesta</a:t>
            </a:r>
            <a:endParaRPr lang="en-US" sz="2400" b="1" i="1" dirty="0"/>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dad">
  <a:themeElements>
    <a:clrScheme name="Equida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dad">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2385</TotalTime>
  <Words>536</Words>
  <Application>Microsoft Office PowerPoint</Application>
  <PresentationFormat>On-screen Show (4:3)</PresentationFormat>
  <Paragraphs>47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Equidad</vt:lpstr>
      <vt:lpstr>Slide 1</vt:lpstr>
      <vt:lpstr>Slide 2</vt:lpstr>
      <vt:lpstr>Slide 3</vt:lpstr>
      <vt:lpstr>Slide 4</vt:lpstr>
      <vt:lpstr>Slide 5</vt:lpstr>
      <vt:lpstr>Slide 6</vt:lpstr>
      <vt:lpstr>Slide 7</vt:lpstr>
      <vt:lpstr>Slide 8</vt:lpstr>
      <vt:lpstr>Slide 9</vt:lpstr>
      <vt:lpstr>Slide 10</vt:lpstr>
    </vt:vector>
  </TitlesOfParts>
  <Company>INAIP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Programa de Capacitación para los Titulares de las Unidades de Acceso a la Información Pública de los Ayuntamientos</dc:title>
  <dc:creator>Capacitacion 2</dc:creator>
  <cp:lastModifiedBy>Poscentro</cp:lastModifiedBy>
  <cp:revision>122</cp:revision>
  <dcterms:created xsi:type="dcterms:W3CDTF">2007-06-29T16:35:57Z</dcterms:created>
  <dcterms:modified xsi:type="dcterms:W3CDTF">2010-06-25T16:03:24Z</dcterms:modified>
</cp:coreProperties>
</file>